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301" r:id="rId4"/>
    <p:sldId id="302" r:id="rId5"/>
    <p:sldId id="259" r:id="rId6"/>
    <p:sldId id="309" r:id="rId7"/>
    <p:sldId id="287" r:id="rId8"/>
    <p:sldId id="310" r:id="rId9"/>
    <p:sldId id="289" r:id="rId10"/>
    <p:sldId id="303" r:id="rId11"/>
    <p:sldId id="293" r:id="rId12"/>
    <p:sldId id="295" r:id="rId13"/>
    <p:sldId id="313" r:id="rId14"/>
    <p:sldId id="297" r:id="rId15"/>
    <p:sldId id="304" r:id="rId16"/>
    <p:sldId id="311" r:id="rId17"/>
    <p:sldId id="298" r:id="rId18"/>
    <p:sldId id="305" r:id="rId19"/>
    <p:sldId id="307" r:id="rId20"/>
    <p:sldId id="314" r:id="rId21"/>
    <p:sldId id="308" r:id="rId22"/>
    <p:sldId id="315" r:id="rId23"/>
    <p:sldId id="312" r:id="rId24"/>
  </p:sldIdLst>
  <p:sldSz cx="9144000" cy="6858000" type="screen4x3"/>
  <p:notesSz cx="6858000" cy="9144000"/>
  <p:defaultTextStyle>
    <a:defPPr>
      <a:defRPr lang="ja-JP"/>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262" y="-5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I:\&#33879;&#20316;\&#32076;&#28168;&#23398;&#20837;&#38272;\16&#31456;\&#28040;&#36027;&#32773;&#29289;&#20385;&#19978;&#26119;&#29575;.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chart>
    <c:title>
      <c:layout>
        <c:manualLayout>
          <c:xMode val="edge"/>
          <c:yMode val="edge"/>
          <c:x val="0.2450640703051824"/>
          <c:y val="3.1772651458771811E-2"/>
        </c:manualLayout>
      </c:layout>
      <c:spPr>
        <a:noFill/>
        <a:ln w="25400">
          <a:noFill/>
        </a:ln>
      </c:spPr>
      <c:txPr>
        <a:bodyPr/>
        <a:lstStyle/>
        <a:p>
          <a:pPr>
            <a:defRPr sz="1400" b="0" i="0" u="none" strike="noStrike" baseline="0">
              <a:solidFill>
                <a:srgbClr val="000000"/>
              </a:solidFill>
              <a:latin typeface="ＭＳ Ｐゴシック"/>
              <a:ea typeface="ＭＳ Ｐゴシック"/>
              <a:cs typeface="ＭＳ Ｐゴシック"/>
            </a:defRPr>
          </a:pPr>
          <a:endParaRPr lang="ja-JP"/>
        </a:p>
      </c:txPr>
    </c:title>
    <c:plotArea>
      <c:layout>
        <c:manualLayout>
          <c:layoutTarget val="inner"/>
          <c:xMode val="edge"/>
          <c:yMode val="edge"/>
          <c:x val="0.12891996115580792"/>
          <c:y val="0.15886325729385903"/>
          <c:w val="0.85017487897343336"/>
          <c:h val="0.78762730721482022"/>
        </c:manualLayout>
      </c:layout>
      <c:lineChart>
        <c:grouping val="standard"/>
        <c:ser>
          <c:idx val="0"/>
          <c:order val="0"/>
          <c:tx>
            <c:v>消費者物価上昇率(前年同月比)2004年</c:v>
          </c:tx>
          <c:spPr>
            <a:ln w="38100">
              <a:solidFill>
                <a:srgbClr val="000080"/>
              </a:solidFill>
              <a:prstDash val="solid"/>
            </a:ln>
          </c:spPr>
          <c:marker>
            <c:symbol val="none"/>
          </c:marker>
          <c:cat>
            <c:numRef>
              <c:f>Sheet1!$B$403:$B$414</c:f>
              <c:numCache>
                <c:formatCode>mmm\-yy</c:formatCode>
                <c:ptCount val="12"/>
                <c:pt idx="0">
                  <c:v>37987</c:v>
                </c:pt>
                <c:pt idx="1">
                  <c:v>38018</c:v>
                </c:pt>
                <c:pt idx="2">
                  <c:v>38047</c:v>
                </c:pt>
                <c:pt idx="3">
                  <c:v>38078</c:v>
                </c:pt>
                <c:pt idx="4">
                  <c:v>38108</c:v>
                </c:pt>
                <c:pt idx="5">
                  <c:v>38139</c:v>
                </c:pt>
                <c:pt idx="6">
                  <c:v>38169</c:v>
                </c:pt>
                <c:pt idx="7">
                  <c:v>38200</c:v>
                </c:pt>
                <c:pt idx="8">
                  <c:v>38231</c:v>
                </c:pt>
                <c:pt idx="9">
                  <c:v>38261</c:v>
                </c:pt>
                <c:pt idx="10">
                  <c:v>38292</c:v>
                </c:pt>
                <c:pt idx="11">
                  <c:v>38322</c:v>
                </c:pt>
              </c:numCache>
            </c:numRef>
          </c:cat>
          <c:val>
            <c:numRef>
              <c:f>Sheet1!$C$403:$C$414</c:f>
              <c:numCache>
                <c:formatCode>General</c:formatCode>
                <c:ptCount val="12"/>
                <c:pt idx="0">
                  <c:v>-0.30000000000000032</c:v>
                </c:pt>
                <c:pt idx="1">
                  <c:v>0</c:v>
                </c:pt>
                <c:pt idx="2">
                  <c:v>-0.1</c:v>
                </c:pt>
                <c:pt idx="3">
                  <c:v>-0.4</c:v>
                </c:pt>
                <c:pt idx="4">
                  <c:v>-0.5</c:v>
                </c:pt>
                <c:pt idx="5">
                  <c:v>0</c:v>
                </c:pt>
                <c:pt idx="6">
                  <c:v>-0.1</c:v>
                </c:pt>
                <c:pt idx="7">
                  <c:v>-0.2</c:v>
                </c:pt>
                <c:pt idx="8">
                  <c:v>0</c:v>
                </c:pt>
                <c:pt idx="9">
                  <c:v>0.5</c:v>
                </c:pt>
                <c:pt idx="10">
                  <c:v>0.8</c:v>
                </c:pt>
                <c:pt idx="11">
                  <c:v>0.2</c:v>
                </c:pt>
              </c:numCache>
            </c:numRef>
          </c:val>
        </c:ser>
        <c:marker val="1"/>
        <c:axId val="104231680"/>
        <c:axId val="104233216"/>
      </c:lineChart>
      <c:dateAx>
        <c:axId val="104231680"/>
        <c:scaling>
          <c:orientation val="minMax"/>
        </c:scaling>
        <c:axPos val="b"/>
        <c:numFmt formatCode="yyyy&quot;年&quot;m&quot;月&quot;" sourceLinked="0"/>
        <c:majorTickMark val="in"/>
        <c:tickLblPos val="nextTo"/>
        <c:spPr>
          <a:ln w="3175">
            <a:solidFill>
              <a:srgbClr val="000000"/>
            </a:solidFill>
            <a:prstDash val="solid"/>
          </a:ln>
        </c:spPr>
        <c:txPr>
          <a:bodyPr rot="-2700000" vert="horz"/>
          <a:lstStyle/>
          <a:p>
            <a:pPr>
              <a:defRPr sz="1000" b="0" i="0" u="none" strike="noStrike" baseline="0">
                <a:solidFill>
                  <a:srgbClr val="000000"/>
                </a:solidFill>
                <a:latin typeface="ＭＳ Ｐゴシック"/>
                <a:ea typeface="ＭＳ Ｐゴシック"/>
                <a:cs typeface="ＭＳ Ｐゴシック"/>
              </a:defRPr>
            </a:pPr>
            <a:endParaRPr lang="ja-JP"/>
          </a:p>
        </c:txPr>
        <c:crossAx val="104233216"/>
        <c:crosses val="autoZero"/>
        <c:auto val="1"/>
        <c:lblOffset val="100"/>
        <c:baseTimeUnit val="months"/>
        <c:majorUnit val="1"/>
        <c:majorTimeUnit val="months"/>
        <c:minorUnit val="1"/>
        <c:minorTimeUnit val="months"/>
      </c:dateAx>
      <c:valAx>
        <c:axId val="104233216"/>
        <c:scaling>
          <c:orientation val="minMax"/>
        </c:scaling>
        <c:axPos val="l"/>
        <c:majorGridlines>
          <c:spPr>
            <a:ln w="3175">
              <a:solidFill>
                <a:srgbClr val="000000"/>
              </a:solidFill>
              <a:prstDash val="solid"/>
            </a:ln>
          </c:spPr>
        </c:majorGridlines>
        <c:numFmt formatCode="General" sourceLinked="1"/>
        <c:majorTickMark val="in"/>
        <c:tickLblPos val="nextTo"/>
        <c:spPr>
          <a:ln w="3175">
            <a:solidFill>
              <a:srgbClr val="000000"/>
            </a:solidFill>
            <a:prstDash val="solid"/>
          </a:ln>
        </c:spPr>
        <c:txPr>
          <a:bodyPr rot="0" vert="horz"/>
          <a:lstStyle/>
          <a:p>
            <a:pPr>
              <a:defRPr sz="1000" b="0" i="0" u="none" strike="noStrike" baseline="0">
                <a:solidFill>
                  <a:srgbClr val="000000"/>
                </a:solidFill>
                <a:latin typeface="ＭＳ Ｐゴシック"/>
                <a:ea typeface="ＭＳ Ｐゴシック"/>
                <a:cs typeface="ＭＳ Ｐゴシック"/>
              </a:defRPr>
            </a:pPr>
            <a:endParaRPr lang="ja-JP"/>
          </a:p>
        </c:txPr>
        <c:crossAx val="104231680"/>
        <c:crosses val="autoZero"/>
        <c:crossBetween val="between"/>
      </c:valAx>
      <c:spPr>
        <a:solidFill>
          <a:srgbClr val="FFFFFF"/>
        </a:solidFill>
        <a:ln w="12700">
          <a:solidFill>
            <a:srgbClr val="808080"/>
          </a:solidFill>
          <a:prstDash val="solid"/>
        </a:ln>
      </c:spPr>
    </c:plotArea>
    <c:plotVisOnly val="1"/>
    <c:dispBlanksAs val="gap"/>
  </c:chart>
  <c:spPr>
    <a:solidFill>
      <a:srgbClr val="FFFFFF"/>
    </a:solidFill>
    <a:ln w="3175">
      <a:solidFill>
        <a:srgbClr val="000000"/>
      </a:solidFill>
      <a:prstDash val="solid"/>
    </a:ln>
  </c:spPr>
  <c:txPr>
    <a:bodyPr/>
    <a:lstStyle/>
    <a:p>
      <a:pPr>
        <a:defRPr sz="1575"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フリーフォーム 6"/>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tint val="90000"/>
            </a:schemeClr>
          </a:solidFill>
          <a:ln w="9525" cap="flat" cmpd="sng" algn="ctr">
            <a:noFill/>
            <a:prstDash val="solid"/>
            <a:round/>
            <a:headEnd type="none" w="med" len="med"/>
            <a:tailEnd type="none" w="med" len="med"/>
          </a:ln>
          <a:effectLst>
            <a:outerShdw blurRad="254000" algn="tl" rotWithShape="0">
              <a:schemeClr val="accent3">
                <a:alpha val="30000"/>
              </a:schemeClr>
            </a:outerShdw>
          </a:effectLst>
        </p:spPr>
        <p:txBody>
          <a:bodyPr vert="horz" wrap="square" lIns="91440" tIns="45720" rIns="91440" bIns="45720" anchor="t" compatLnSpc="1"/>
          <a:lstStyle/>
          <a:p>
            <a:endParaRPr kumimoji="0" lang="ja-JP" altLang="en-US"/>
          </a:p>
        </p:txBody>
      </p:sp>
      <p:sp>
        <p:nvSpPr>
          <p:cNvPr id="8" name="正方形/長方形 7"/>
          <p:cNvSpPr/>
          <p:nvPr/>
        </p:nvSpPr>
        <p:spPr>
          <a:xfrm>
            <a:off x="0"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dirty="0"/>
          </a:p>
        </p:txBody>
      </p:sp>
      <p:grpSp>
        <p:nvGrpSpPr>
          <p:cNvPr id="2" name="グループ化 1"/>
          <p:cNvGrpSpPr>
            <a:grpSpLocks/>
          </p:cNvGrpSpPr>
          <p:nvPr/>
        </p:nvGrpSpPr>
        <p:grpSpPr bwMode="auto">
          <a:xfrm>
            <a:off x="357158" y="4143380"/>
            <a:ext cx="6358014" cy="71438"/>
            <a:chOff x="119" y="877"/>
            <a:chExt cx="5239" cy="71"/>
          </a:xfrm>
          <a:gradFill>
            <a:gsLst>
              <a:gs pos="0">
                <a:schemeClr val="accent1">
                  <a:alpha val="40000"/>
                </a:schemeClr>
              </a:gs>
              <a:gs pos="50000">
                <a:schemeClr val="accent1">
                  <a:alpha val="70000"/>
                </a:schemeClr>
              </a:gs>
              <a:gs pos="100000">
                <a:schemeClr val="accent1">
                  <a:alpha val="4000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23" name="タイトル 22"/>
          <p:cNvSpPr>
            <a:spLocks noGrp="1"/>
          </p:cNvSpPr>
          <p:nvPr>
            <p:ph type="ctrTitle"/>
          </p:nvPr>
        </p:nvSpPr>
        <p:spPr>
          <a:xfrm>
            <a:off x="285720" y="2500306"/>
            <a:ext cx="6429420" cy="1512888"/>
          </a:xfrm>
        </p:spPr>
        <p:txBody>
          <a:bodyPr anchor="b"/>
          <a:lstStyle>
            <a:lvl1pPr fontAlgn="auto">
              <a:defRPr/>
            </a:lvl1pPr>
          </a:lstStyle>
          <a:p>
            <a:r>
              <a:rPr kumimoji="0" lang="ja-JP" altLang="en-US" smtClean="0"/>
              <a:t>マスタ タイトルの書式設定</a:t>
            </a:r>
            <a:endParaRPr kumimoji="0" lang="en-US"/>
          </a:p>
        </p:txBody>
      </p:sp>
      <p:sp>
        <p:nvSpPr>
          <p:cNvPr id="21" name="サブタイトル 20"/>
          <p:cNvSpPr>
            <a:spLocks noGrp="1"/>
          </p:cNvSpPr>
          <p:nvPr>
            <p:ph type="subTitle" idx="1"/>
          </p:nvPr>
        </p:nvSpPr>
        <p:spPr>
          <a:xfrm>
            <a:off x="300030" y="4314828"/>
            <a:ext cx="6400800" cy="1185874"/>
          </a:xfrm>
        </p:spPr>
        <p:txBody>
          <a:bodyPr/>
          <a:lstStyle>
            <a:lvl1pPr marL="0" indent="0" algn="ctr">
              <a:buNone/>
              <a:defRPr baseline="0">
                <a:solidFill>
                  <a:schemeClr val="tx2">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 サブタイトルの書式設定</a:t>
            </a:r>
            <a:endParaRPr kumimoji="0" lang="en-US"/>
          </a:p>
        </p:txBody>
      </p:sp>
      <p:sp>
        <p:nvSpPr>
          <p:cNvPr id="29" name="日付プレースホルダ 28"/>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14" name="スライド番号プレースホルダ 13"/>
          <p:cNvSpPr>
            <a:spLocks noGrp="1"/>
          </p:cNvSpPr>
          <p:nvPr>
            <p:ph type="sldNum" sz="quarter" idx="12"/>
          </p:nvPr>
        </p:nvSpPr>
        <p:spPr/>
        <p:txBody>
          <a:bodyPr/>
          <a:lstStyle/>
          <a:p>
            <a:pPr>
              <a:defRPr/>
            </a:pPr>
            <a:fld id="{922E0EDD-A9A0-4A9E-BCB5-0D997020BFB7}" type="slidenum">
              <a:rPr lang="en-US" altLang="ja-JP" smtClean="0"/>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4D330A0D-2436-4010-BEBE-DDC1845F9AAE}" type="slidenum">
              <a:rPr lang="en-US" altLang="ja-JP" smtClean="0"/>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29454" y="274639"/>
            <a:ext cx="1757346"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9"/>
            <a:ext cx="6400816"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AFCF6DFC-CA23-4B01-92F0-749405D4427F}" type="slidenum">
              <a:rPr lang="en-US" altLang="ja-JP" smtClean="0"/>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90B999C4-8894-4508-830C-4D964EA8CB86}" type="slidenum">
              <a:rPr lang="en-US" altLang="ja-JP" smtClean="0"/>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3" name="フリーフォーム 12"/>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shade val="90000"/>
            </a:schemeClr>
          </a:solidFill>
          <a:ln w="9525" cap="flat" cmpd="sng" algn="ctr">
            <a:noFill/>
            <a:prstDash val="solid"/>
            <a:round/>
            <a:headEnd type="none" w="med" len="med"/>
            <a:tailEnd type="none" w="med" len="med"/>
          </a:ln>
          <a:effectLst>
            <a:outerShdw blurRad="254000" algn="tl" rotWithShape="0">
              <a:srgbClr val="7A65A3">
                <a:alpha val="30196"/>
              </a:srgbClr>
            </a:outerShdw>
          </a:effectLst>
        </p:spPr>
        <p:txBody>
          <a:bodyPr vert="horz" wrap="square" lIns="91440" tIns="45720" rIns="91440" bIns="45720" anchor="t" compatLnSpc="1"/>
          <a:lstStyle/>
          <a:p>
            <a:endParaRPr kumimoji="0" lang="ja-JP" altLang="en-US"/>
          </a:p>
        </p:txBody>
      </p:sp>
      <p:sp>
        <p:nvSpPr>
          <p:cNvPr id="9" name="正方形/長方形 8"/>
          <p:cNvSpPr/>
          <p:nvPr/>
        </p:nvSpPr>
        <p:spPr>
          <a:xfrm>
            <a:off x="-5597"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p:nvSpPr>
          <p:cNvPr id="2" name="タイトル 1"/>
          <p:cNvSpPr>
            <a:spLocks noGrp="1"/>
          </p:cNvSpPr>
          <p:nvPr>
            <p:ph type="title"/>
          </p:nvPr>
        </p:nvSpPr>
        <p:spPr>
          <a:xfrm>
            <a:off x="714348" y="4714884"/>
            <a:ext cx="7772400" cy="785818"/>
          </a:xfrm>
        </p:spPr>
        <p:txBody>
          <a:bodyPr anchor="t"/>
          <a:lstStyle>
            <a:lvl1pPr algn="l">
              <a:defRPr sz="4000" b="1" cap="all"/>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1928802"/>
            <a:ext cx="7772400" cy="2692412"/>
          </a:xfrm>
        </p:spPr>
        <p:txBody>
          <a:bodyPr anchor="b"/>
          <a:lstStyle>
            <a:lvl1pPr marL="0" indent="0">
              <a:buNone/>
              <a:defRPr sz="2000" baseline="0">
                <a:solidFill>
                  <a:schemeClr val="tx2">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98ADFCB2-B638-4E58-A9BB-C94B005A1576}" type="slidenum">
              <a:rPr lang="en-US" altLang="ja-JP" smtClean="0"/>
              <a:pPr>
                <a:defRPr/>
              </a:pPr>
              <a:t>&lt;#&gt;</a:t>
            </a:fld>
            <a:endParaRPr lang="en-US" altLang="ja-JP"/>
          </a:p>
        </p:txBody>
      </p:sp>
      <p:grpSp>
        <p:nvGrpSpPr>
          <p:cNvPr id="7" name="グループ化 6"/>
          <p:cNvGrpSpPr>
            <a:grpSpLocks/>
          </p:cNvGrpSpPr>
          <p:nvPr/>
        </p:nvGrpSpPr>
        <p:grpSpPr bwMode="auto">
          <a:xfrm>
            <a:off x="714348" y="4643446"/>
            <a:ext cx="7786742" cy="71438"/>
            <a:chOff x="119" y="877"/>
            <a:chExt cx="5239" cy="71"/>
          </a:xfrm>
          <a:gradFill>
            <a:gsLst>
              <a:gs pos="40000">
                <a:schemeClr val="accent1">
                  <a:alpha val="70000"/>
                </a:schemeClr>
              </a:gs>
              <a:gs pos="100000">
                <a:schemeClr val="accent1">
                  <a:alpha val="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1E06F028-EADF-4719-AD24-C1CA745F21DD}" type="slidenum">
              <a:rPr lang="en-US" altLang="ja-JP" smtClean="0"/>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p>
            <a:pPr>
              <a:defRPr/>
            </a:pPr>
            <a:endParaRPr lang="en-US" altLang="ja-JP"/>
          </a:p>
        </p:txBody>
      </p:sp>
      <p:sp>
        <p:nvSpPr>
          <p:cNvPr id="8" name="フッター プレースホルダ 7"/>
          <p:cNvSpPr>
            <a:spLocks noGrp="1"/>
          </p:cNvSpPr>
          <p:nvPr>
            <p:ph type="ftr" sz="quarter" idx="11"/>
          </p:nvPr>
        </p:nvSpPr>
        <p:spPr/>
        <p:txBody>
          <a:bodyPr/>
          <a:lstStyle/>
          <a:p>
            <a:pPr>
              <a:defRPr/>
            </a:pPr>
            <a:endParaRPr lang="en-US" altLang="ja-JP"/>
          </a:p>
        </p:txBody>
      </p:sp>
      <p:sp>
        <p:nvSpPr>
          <p:cNvPr id="9" name="スライド番号プレースホルダ 8"/>
          <p:cNvSpPr>
            <a:spLocks noGrp="1"/>
          </p:cNvSpPr>
          <p:nvPr>
            <p:ph type="sldNum" sz="quarter" idx="12"/>
          </p:nvPr>
        </p:nvSpPr>
        <p:spPr/>
        <p:txBody>
          <a:bodyPr/>
          <a:lstStyle/>
          <a:p>
            <a:pPr>
              <a:defRPr/>
            </a:pPr>
            <a:fld id="{9A802807-3E55-4ECB-8BF1-5FAE9FA96439}" type="slidenum">
              <a:rPr lang="en-US" altLang="ja-JP" smtClean="0"/>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285728"/>
            <a:ext cx="7686700" cy="785818"/>
          </a:xfrm>
        </p:spPr>
        <p:txBody>
          <a:bodyPr/>
          <a:lstStyle>
            <a:lvl1pPr algn="l">
              <a:defRPr/>
            </a:lvl1p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pPr>
              <a:defRPr/>
            </a:pPr>
            <a:endParaRPr lang="en-US" altLang="ja-JP"/>
          </a:p>
        </p:txBody>
      </p:sp>
      <p:sp>
        <p:nvSpPr>
          <p:cNvPr id="4" name="フッター プレースホルダ 3"/>
          <p:cNvSpPr>
            <a:spLocks noGrp="1"/>
          </p:cNvSpPr>
          <p:nvPr>
            <p:ph type="ftr" sz="quarter" idx="11"/>
          </p:nvPr>
        </p:nvSpPr>
        <p:spPr/>
        <p:txBody>
          <a:bodyPr/>
          <a:lstStyle/>
          <a:p>
            <a:pPr>
              <a:defRPr/>
            </a:pPr>
            <a:endParaRPr lang="en-US" altLang="ja-JP"/>
          </a:p>
        </p:txBody>
      </p:sp>
      <p:sp>
        <p:nvSpPr>
          <p:cNvPr id="5" name="スライド番号プレースホルダ 4"/>
          <p:cNvSpPr>
            <a:spLocks noGrp="1"/>
          </p:cNvSpPr>
          <p:nvPr>
            <p:ph type="sldNum" sz="quarter" idx="12"/>
          </p:nvPr>
        </p:nvSpPr>
        <p:spPr/>
        <p:txBody>
          <a:bodyPr/>
          <a:lstStyle/>
          <a:p>
            <a:pPr>
              <a:defRPr/>
            </a:pPr>
            <a:fld id="{1A93E385-7C48-46A8-8903-19F97F710D42}" type="slidenum">
              <a:rPr lang="en-US" altLang="ja-JP" smtClean="0"/>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a:defRPr/>
            </a:pPr>
            <a:endParaRPr lang="en-US" altLang="ja-JP"/>
          </a:p>
        </p:txBody>
      </p:sp>
      <p:sp>
        <p:nvSpPr>
          <p:cNvPr id="3" name="フッター プレースホルダ 2"/>
          <p:cNvSpPr>
            <a:spLocks noGrp="1"/>
          </p:cNvSpPr>
          <p:nvPr>
            <p:ph type="ftr" sz="quarter" idx="11"/>
          </p:nvPr>
        </p:nvSpPr>
        <p:spPr/>
        <p:txBody>
          <a:bodyPr/>
          <a:lstStyle/>
          <a:p>
            <a:pPr>
              <a:defRPr/>
            </a:pPr>
            <a:endParaRPr lang="en-US" altLang="ja-JP"/>
          </a:p>
        </p:txBody>
      </p:sp>
      <p:sp>
        <p:nvSpPr>
          <p:cNvPr id="4" name="スライド番号プレースホルダ 3"/>
          <p:cNvSpPr>
            <a:spLocks noGrp="1"/>
          </p:cNvSpPr>
          <p:nvPr>
            <p:ph type="sldNum" sz="quarter" idx="12"/>
          </p:nvPr>
        </p:nvSpPr>
        <p:spPr/>
        <p:txBody>
          <a:bodyPr/>
          <a:lstStyle/>
          <a:p>
            <a:pPr>
              <a:defRPr/>
            </a:pPr>
            <a:fld id="{65FBB4A8-DB88-44FF-9EAB-3F80ADFC134A}" type="slidenum">
              <a:rPr lang="en-US" altLang="ja-JP" smtClean="0"/>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586C728F-30C3-4218-89A0-E8E5A51D8949}" type="slidenum">
              <a:rPr lang="en-US" altLang="ja-JP" smtClean="0"/>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3078172" y="4857760"/>
            <a:ext cx="3065464" cy="566738"/>
          </a:xfrm>
        </p:spPr>
        <p:txBody>
          <a:bodyPr anchor="b"/>
          <a:lstStyle>
            <a:lvl1pPr algn="ctr">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857356" y="714356"/>
            <a:ext cx="5486400" cy="4114800"/>
          </a:xfrm>
          <a:prstGeom prst="rect">
            <a:avLst/>
          </a:prstGeom>
          <a:noFill/>
          <a:ln w="76200">
            <a:noFill/>
          </a:ln>
          <a:effectLst>
            <a:outerShdw blurRad="190500" algn="ctr" rotWithShape="0">
              <a:srgbClr val="000000">
                <a:alpha val="70000"/>
              </a:srgbClr>
            </a:outerShdw>
          </a:effectLst>
          <a:scene3d>
            <a:camera prst="orthographicFront">
              <a:rot lat="0" lon="0" rev="0"/>
            </a:camera>
            <a:lightRig rig="threePt" dir="t"/>
          </a:scene3d>
          <a:sp3d/>
        </p:spPr>
        <p:txBody>
          <a:bodyPr>
            <a:sp3d extrusionH="57150">
              <a:bevelT w="38100" h="38100" prst="angle"/>
            </a:sp3d>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smtClean="0"/>
              <a:t>アイコンをクリックして図を追加</a:t>
            </a:r>
            <a:endParaRPr kumimoji="0" lang="en-US"/>
          </a:p>
        </p:txBody>
      </p:sp>
      <p:sp>
        <p:nvSpPr>
          <p:cNvPr id="4" name="テキスト プレースホルダ 3"/>
          <p:cNvSpPr>
            <a:spLocks noGrp="1"/>
          </p:cNvSpPr>
          <p:nvPr>
            <p:ph type="body" sz="half" idx="2"/>
          </p:nvPr>
        </p:nvSpPr>
        <p:spPr>
          <a:xfrm>
            <a:off x="3086128" y="5429264"/>
            <a:ext cx="3057508" cy="63343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6FA99498-1337-4D19-8C72-4602730CB71E}" type="slidenum">
              <a:rPr lang="en-US" altLang="ja-JP" smtClean="0"/>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正方形/長方形 9"/>
          <p:cNvSpPr/>
          <p:nvPr/>
        </p:nvSpPr>
        <p:spPr>
          <a:xfrm>
            <a:off x="0" y="0"/>
            <a:ext cx="9144000" cy="6858000"/>
          </a:xfrm>
          <a:prstGeom prst="rect">
            <a:avLst/>
          </a:prstGeom>
          <a:gradFill>
            <a:gsLst>
              <a:gs pos="0">
                <a:schemeClr val="accent1">
                  <a:alpha val="30000"/>
                </a:schemeClr>
              </a:gs>
              <a:gs pos="70000">
                <a:schemeClr val="accent1">
                  <a:alpha val="0"/>
                </a:schemeClr>
              </a:gs>
            </a:gsLst>
            <a:lin ang="16200000" scaled="1"/>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useBgFill="1">
        <p:nvSpPr>
          <p:cNvPr id="9" name="フリーフォーム 8"/>
          <p:cNvSpPr>
            <a:spLocks/>
          </p:cNvSpPr>
          <p:nvPr/>
        </p:nvSpPr>
        <p:spPr bwMode="auto">
          <a:xfrm>
            <a:off x="-32" y="0"/>
            <a:ext cx="9072594" cy="6858000"/>
          </a:xfrm>
          <a:custGeom>
            <a:avLst/>
            <a:gdLst/>
            <a:ahLst/>
            <a:cxnLst>
              <a:cxn ang="0">
                <a:pos x="1450" y="117"/>
              </a:cxn>
              <a:cxn ang="0">
                <a:pos x="1459" y="129"/>
              </a:cxn>
              <a:cxn ang="0">
                <a:pos x="1515" y="382"/>
              </a:cxn>
              <a:cxn ang="0">
                <a:pos x="1584" y="152"/>
              </a:cxn>
              <a:cxn ang="0">
                <a:pos x="1557" y="196"/>
              </a:cxn>
              <a:cxn ang="0">
                <a:pos x="1515" y="79"/>
              </a:cxn>
              <a:cxn ang="0">
                <a:pos x="1455" y="92"/>
              </a:cxn>
              <a:cxn ang="0">
                <a:pos x="13" y="380"/>
              </a:cxn>
              <a:cxn ang="0">
                <a:pos x="11" y="409"/>
              </a:cxn>
              <a:cxn ang="0">
                <a:pos x="31" y="336"/>
              </a:cxn>
              <a:cxn ang="0">
                <a:pos x="48" y="336"/>
              </a:cxn>
              <a:cxn ang="0">
                <a:pos x="38" y="403"/>
              </a:cxn>
              <a:cxn ang="0">
                <a:pos x="44" y="616"/>
              </a:cxn>
              <a:cxn ang="0">
                <a:pos x="29" y="591"/>
              </a:cxn>
              <a:cxn ang="0">
                <a:pos x="0" y="632"/>
              </a:cxn>
              <a:cxn ang="0">
                <a:pos x="1557" y="1083"/>
              </a:cxn>
              <a:cxn ang="0">
                <a:pos x="1551" y="1006"/>
              </a:cxn>
              <a:cxn ang="0">
                <a:pos x="1534" y="946"/>
              </a:cxn>
              <a:cxn ang="0">
                <a:pos x="1530" y="898"/>
              </a:cxn>
              <a:cxn ang="0">
                <a:pos x="1532" y="820"/>
              </a:cxn>
              <a:cxn ang="0">
                <a:pos x="1572" y="708"/>
              </a:cxn>
              <a:cxn ang="0">
                <a:pos x="1580" y="634"/>
              </a:cxn>
              <a:cxn ang="0">
                <a:pos x="1582" y="495"/>
              </a:cxn>
              <a:cxn ang="0">
                <a:pos x="1578" y="555"/>
              </a:cxn>
              <a:cxn ang="0">
                <a:pos x="1546" y="499"/>
              </a:cxn>
              <a:cxn ang="0">
                <a:pos x="1536" y="497"/>
              </a:cxn>
              <a:cxn ang="0">
                <a:pos x="1519" y="417"/>
              </a:cxn>
              <a:cxn ang="0">
                <a:pos x="1522" y="503"/>
              </a:cxn>
              <a:cxn ang="0">
                <a:pos x="1505" y="361"/>
              </a:cxn>
              <a:cxn ang="0">
                <a:pos x="1513" y="346"/>
              </a:cxn>
              <a:cxn ang="0">
                <a:pos x="1530" y="290"/>
              </a:cxn>
              <a:cxn ang="0">
                <a:pos x="1551" y="303"/>
              </a:cxn>
              <a:cxn ang="0">
                <a:pos x="1563" y="286"/>
              </a:cxn>
              <a:cxn ang="0">
                <a:pos x="1595" y="438"/>
              </a:cxn>
              <a:cxn ang="0">
                <a:pos x="1590" y="394"/>
              </a:cxn>
              <a:cxn ang="0">
                <a:pos x="1597" y="299"/>
              </a:cxn>
              <a:cxn ang="0">
                <a:pos x="34" y="647"/>
              </a:cxn>
              <a:cxn ang="0">
                <a:pos x="1459" y="129"/>
              </a:cxn>
              <a:cxn ang="0">
                <a:pos x="1555" y="689"/>
              </a:cxn>
              <a:cxn ang="0">
                <a:pos x="1496" y="918"/>
              </a:cxn>
              <a:cxn ang="0">
                <a:pos x="1425" y="100"/>
              </a:cxn>
              <a:cxn ang="0">
                <a:pos x="1436" y="111"/>
              </a:cxn>
              <a:cxn ang="0">
                <a:pos x="1436" y="96"/>
              </a:cxn>
              <a:cxn ang="0">
                <a:pos x="1459" y="129"/>
              </a:cxn>
              <a:cxn ang="0">
                <a:pos x="1459" y="129"/>
              </a:cxn>
              <a:cxn ang="0">
                <a:pos x="1536" y="954"/>
              </a:cxn>
              <a:cxn ang="0">
                <a:pos x="1536" y="991"/>
              </a:cxn>
              <a:cxn ang="0">
                <a:pos x="1530" y="1025"/>
              </a:cxn>
              <a:cxn ang="0">
                <a:pos x="1505" y="1041"/>
              </a:cxn>
              <a:cxn ang="0">
                <a:pos x="1515" y="925"/>
              </a:cxn>
              <a:cxn ang="0">
                <a:pos x="1490" y="970"/>
              </a:cxn>
              <a:cxn ang="0">
                <a:pos x="1546" y="442"/>
              </a:cxn>
              <a:cxn ang="0">
                <a:pos x="1613" y="943"/>
              </a:cxn>
              <a:cxn ang="0">
                <a:pos x="1413" y="13"/>
              </a:cxn>
              <a:cxn ang="0">
                <a:pos x="1457" y="88"/>
              </a:cxn>
              <a:cxn ang="0">
                <a:pos x="1442" y="73"/>
              </a:cxn>
              <a:cxn ang="0">
                <a:pos x="42" y="459"/>
              </a:cxn>
              <a:cxn ang="0">
                <a:pos x="1570" y="818"/>
              </a:cxn>
              <a:cxn ang="0">
                <a:pos x="1592" y="943"/>
              </a:cxn>
              <a:cxn ang="0">
                <a:pos x="1563" y="791"/>
              </a:cxn>
              <a:cxn ang="0">
                <a:pos x="1459" y="129"/>
              </a:cxn>
              <a:cxn ang="0">
                <a:pos x="1565" y="1137"/>
              </a:cxn>
            </a:cxnLst>
            <a:rect l="0" t="0" r="0" b="0"/>
            <a:pathLst>
              <a:path w="1624" h="1148">
                <a:moveTo>
                  <a:pt x="1459" y="129"/>
                </a:moveTo>
                <a:lnTo>
                  <a:pt x="1457" y="127"/>
                </a:lnTo>
                <a:lnTo>
                  <a:pt x="1457" y="129"/>
                </a:lnTo>
                <a:lnTo>
                  <a:pt x="1459" y="129"/>
                </a:lnTo>
                <a:lnTo>
                  <a:pt x="1448" y="100"/>
                </a:lnTo>
                <a:lnTo>
                  <a:pt x="1446" y="98"/>
                </a:lnTo>
                <a:lnTo>
                  <a:pt x="1448" y="98"/>
                </a:lnTo>
                <a:lnTo>
                  <a:pt x="1446" y="98"/>
                </a:lnTo>
                <a:lnTo>
                  <a:pt x="1448" y="100"/>
                </a:lnTo>
                <a:lnTo>
                  <a:pt x="1459" y="129"/>
                </a:lnTo>
                <a:lnTo>
                  <a:pt x="1438" y="107"/>
                </a:lnTo>
                <a:lnTo>
                  <a:pt x="1436" y="106"/>
                </a:lnTo>
                <a:lnTo>
                  <a:pt x="1436" y="107"/>
                </a:lnTo>
                <a:lnTo>
                  <a:pt x="1438" y="107"/>
                </a:lnTo>
                <a:lnTo>
                  <a:pt x="1440" y="107"/>
                </a:lnTo>
                <a:lnTo>
                  <a:pt x="1438" y="106"/>
                </a:lnTo>
                <a:lnTo>
                  <a:pt x="1438" y="107"/>
                </a:lnTo>
                <a:lnTo>
                  <a:pt x="1459" y="129"/>
                </a:lnTo>
                <a:lnTo>
                  <a:pt x="1451" y="115"/>
                </a:lnTo>
                <a:lnTo>
                  <a:pt x="1450" y="115"/>
                </a:lnTo>
                <a:lnTo>
                  <a:pt x="1450" y="111"/>
                </a:lnTo>
                <a:lnTo>
                  <a:pt x="1448" y="115"/>
                </a:lnTo>
                <a:lnTo>
                  <a:pt x="1444" y="109"/>
                </a:lnTo>
                <a:lnTo>
                  <a:pt x="1446" y="111"/>
                </a:lnTo>
                <a:lnTo>
                  <a:pt x="1444" y="117"/>
                </a:lnTo>
                <a:lnTo>
                  <a:pt x="1446" y="117"/>
                </a:lnTo>
                <a:lnTo>
                  <a:pt x="1446" y="115"/>
                </a:lnTo>
                <a:lnTo>
                  <a:pt x="1448" y="115"/>
                </a:lnTo>
                <a:lnTo>
                  <a:pt x="1448" y="117"/>
                </a:lnTo>
                <a:lnTo>
                  <a:pt x="1450" y="117"/>
                </a:lnTo>
                <a:lnTo>
                  <a:pt x="1450" y="115"/>
                </a:lnTo>
                <a:lnTo>
                  <a:pt x="1450" y="117"/>
                </a:lnTo>
                <a:lnTo>
                  <a:pt x="1451" y="117"/>
                </a:lnTo>
                <a:lnTo>
                  <a:pt x="1451" y="115"/>
                </a:lnTo>
                <a:lnTo>
                  <a:pt x="1459" y="129"/>
                </a:lnTo>
                <a:lnTo>
                  <a:pt x="1547" y="486"/>
                </a:lnTo>
                <a:lnTo>
                  <a:pt x="1547" y="461"/>
                </a:lnTo>
                <a:lnTo>
                  <a:pt x="1547" y="482"/>
                </a:lnTo>
                <a:lnTo>
                  <a:pt x="1547" y="486"/>
                </a:lnTo>
                <a:lnTo>
                  <a:pt x="1459" y="129"/>
                </a:lnTo>
                <a:lnTo>
                  <a:pt x="1534" y="388"/>
                </a:lnTo>
                <a:lnTo>
                  <a:pt x="1530" y="417"/>
                </a:lnTo>
                <a:lnTo>
                  <a:pt x="1530" y="422"/>
                </a:lnTo>
                <a:lnTo>
                  <a:pt x="1532" y="420"/>
                </a:lnTo>
                <a:lnTo>
                  <a:pt x="1534" y="388"/>
                </a:lnTo>
                <a:lnTo>
                  <a:pt x="1459" y="129"/>
                </a:lnTo>
                <a:lnTo>
                  <a:pt x="1536" y="415"/>
                </a:lnTo>
                <a:lnTo>
                  <a:pt x="1536" y="413"/>
                </a:lnTo>
                <a:lnTo>
                  <a:pt x="1536" y="409"/>
                </a:lnTo>
                <a:lnTo>
                  <a:pt x="1536" y="399"/>
                </a:lnTo>
                <a:lnTo>
                  <a:pt x="1536" y="397"/>
                </a:lnTo>
                <a:lnTo>
                  <a:pt x="1532" y="417"/>
                </a:lnTo>
                <a:lnTo>
                  <a:pt x="1532" y="420"/>
                </a:lnTo>
                <a:lnTo>
                  <a:pt x="1534" y="418"/>
                </a:lnTo>
                <a:lnTo>
                  <a:pt x="1534" y="424"/>
                </a:lnTo>
                <a:lnTo>
                  <a:pt x="1536" y="415"/>
                </a:lnTo>
                <a:lnTo>
                  <a:pt x="1459" y="129"/>
                </a:lnTo>
                <a:lnTo>
                  <a:pt x="1536" y="380"/>
                </a:lnTo>
                <a:lnTo>
                  <a:pt x="1534" y="378"/>
                </a:lnTo>
                <a:lnTo>
                  <a:pt x="1536" y="382"/>
                </a:lnTo>
                <a:lnTo>
                  <a:pt x="1536" y="390"/>
                </a:lnTo>
                <a:lnTo>
                  <a:pt x="1536" y="394"/>
                </a:lnTo>
                <a:lnTo>
                  <a:pt x="1536" y="380"/>
                </a:lnTo>
                <a:lnTo>
                  <a:pt x="1459" y="129"/>
                </a:lnTo>
                <a:lnTo>
                  <a:pt x="1546" y="401"/>
                </a:lnTo>
                <a:lnTo>
                  <a:pt x="1546" y="394"/>
                </a:lnTo>
                <a:lnTo>
                  <a:pt x="1544" y="388"/>
                </a:lnTo>
                <a:lnTo>
                  <a:pt x="1538" y="380"/>
                </a:lnTo>
                <a:lnTo>
                  <a:pt x="1538" y="386"/>
                </a:lnTo>
                <a:lnTo>
                  <a:pt x="1538" y="390"/>
                </a:lnTo>
                <a:lnTo>
                  <a:pt x="1538" y="388"/>
                </a:lnTo>
                <a:lnTo>
                  <a:pt x="1538" y="382"/>
                </a:lnTo>
                <a:lnTo>
                  <a:pt x="1540" y="397"/>
                </a:lnTo>
                <a:lnTo>
                  <a:pt x="1538" y="409"/>
                </a:lnTo>
                <a:lnTo>
                  <a:pt x="1538" y="411"/>
                </a:lnTo>
                <a:lnTo>
                  <a:pt x="1540" y="411"/>
                </a:lnTo>
                <a:lnTo>
                  <a:pt x="1540" y="409"/>
                </a:lnTo>
                <a:lnTo>
                  <a:pt x="1540" y="411"/>
                </a:lnTo>
                <a:lnTo>
                  <a:pt x="1540" y="422"/>
                </a:lnTo>
                <a:lnTo>
                  <a:pt x="1542" y="434"/>
                </a:lnTo>
                <a:lnTo>
                  <a:pt x="1542" y="436"/>
                </a:lnTo>
                <a:lnTo>
                  <a:pt x="1542" y="434"/>
                </a:lnTo>
                <a:lnTo>
                  <a:pt x="1542" y="430"/>
                </a:lnTo>
                <a:lnTo>
                  <a:pt x="1542" y="411"/>
                </a:lnTo>
                <a:lnTo>
                  <a:pt x="1542" y="409"/>
                </a:lnTo>
                <a:lnTo>
                  <a:pt x="1544" y="417"/>
                </a:lnTo>
                <a:lnTo>
                  <a:pt x="1546" y="401"/>
                </a:lnTo>
                <a:lnTo>
                  <a:pt x="1459" y="129"/>
                </a:lnTo>
                <a:lnTo>
                  <a:pt x="1515" y="374"/>
                </a:lnTo>
                <a:lnTo>
                  <a:pt x="1515" y="380"/>
                </a:lnTo>
                <a:lnTo>
                  <a:pt x="1517" y="370"/>
                </a:lnTo>
                <a:lnTo>
                  <a:pt x="1515" y="369"/>
                </a:lnTo>
                <a:lnTo>
                  <a:pt x="1515" y="365"/>
                </a:lnTo>
                <a:lnTo>
                  <a:pt x="1513" y="365"/>
                </a:lnTo>
                <a:lnTo>
                  <a:pt x="1515" y="372"/>
                </a:lnTo>
                <a:lnTo>
                  <a:pt x="1515" y="382"/>
                </a:lnTo>
                <a:lnTo>
                  <a:pt x="1515" y="380"/>
                </a:lnTo>
                <a:lnTo>
                  <a:pt x="1515" y="374"/>
                </a:lnTo>
                <a:lnTo>
                  <a:pt x="1459" y="129"/>
                </a:lnTo>
                <a:lnTo>
                  <a:pt x="1517" y="390"/>
                </a:lnTo>
                <a:lnTo>
                  <a:pt x="1519" y="395"/>
                </a:lnTo>
                <a:lnTo>
                  <a:pt x="1519" y="390"/>
                </a:lnTo>
                <a:lnTo>
                  <a:pt x="1519" y="388"/>
                </a:lnTo>
                <a:lnTo>
                  <a:pt x="1517" y="390"/>
                </a:lnTo>
                <a:lnTo>
                  <a:pt x="1459" y="129"/>
                </a:lnTo>
                <a:lnTo>
                  <a:pt x="1522" y="422"/>
                </a:lnTo>
                <a:lnTo>
                  <a:pt x="1522" y="430"/>
                </a:lnTo>
                <a:lnTo>
                  <a:pt x="1522" y="424"/>
                </a:lnTo>
                <a:lnTo>
                  <a:pt x="1522" y="422"/>
                </a:lnTo>
                <a:lnTo>
                  <a:pt x="1459" y="129"/>
                </a:lnTo>
                <a:lnTo>
                  <a:pt x="1528" y="440"/>
                </a:lnTo>
                <a:lnTo>
                  <a:pt x="1530" y="459"/>
                </a:lnTo>
                <a:lnTo>
                  <a:pt x="1530" y="457"/>
                </a:lnTo>
                <a:lnTo>
                  <a:pt x="1528" y="434"/>
                </a:lnTo>
                <a:lnTo>
                  <a:pt x="1528" y="440"/>
                </a:lnTo>
                <a:lnTo>
                  <a:pt x="1459" y="129"/>
                </a:lnTo>
                <a:lnTo>
                  <a:pt x="1624" y="242"/>
                </a:lnTo>
                <a:lnTo>
                  <a:pt x="1624" y="226"/>
                </a:lnTo>
                <a:lnTo>
                  <a:pt x="1620" y="221"/>
                </a:lnTo>
                <a:lnTo>
                  <a:pt x="1617" y="211"/>
                </a:lnTo>
                <a:lnTo>
                  <a:pt x="1611" y="188"/>
                </a:lnTo>
                <a:lnTo>
                  <a:pt x="1607" y="178"/>
                </a:lnTo>
                <a:lnTo>
                  <a:pt x="1603" y="175"/>
                </a:lnTo>
                <a:lnTo>
                  <a:pt x="1592" y="169"/>
                </a:lnTo>
                <a:lnTo>
                  <a:pt x="1588" y="167"/>
                </a:lnTo>
                <a:lnTo>
                  <a:pt x="1584" y="163"/>
                </a:lnTo>
                <a:lnTo>
                  <a:pt x="1584" y="159"/>
                </a:lnTo>
                <a:lnTo>
                  <a:pt x="1584" y="152"/>
                </a:lnTo>
                <a:lnTo>
                  <a:pt x="1584" y="148"/>
                </a:lnTo>
                <a:lnTo>
                  <a:pt x="1582" y="146"/>
                </a:lnTo>
                <a:lnTo>
                  <a:pt x="1578" y="146"/>
                </a:lnTo>
                <a:lnTo>
                  <a:pt x="1572" y="152"/>
                </a:lnTo>
                <a:lnTo>
                  <a:pt x="1569" y="161"/>
                </a:lnTo>
                <a:lnTo>
                  <a:pt x="1569" y="169"/>
                </a:lnTo>
                <a:lnTo>
                  <a:pt x="1572" y="171"/>
                </a:lnTo>
                <a:lnTo>
                  <a:pt x="1576" y="173"/>
                </a:lnTo>
                <a:lnTo>
                  <a:pt x="1580" y="177"/>
                </a:lnTo>
                <a:lnTo>
                  <a:pt x="1582" y="182"/>
                </a:lnTo>
                <a:lnTo>
                  <a:pt x="1584" y="190"/>
                </a:lnTo>
                <a:lnTo>
                  <a:pt x="1584" y="200"/>
                </a:lnTo>
                <a:lnTo>
                  <a:pt x="1582" y="209"/>
                </a:lnTo>
                <a:lnTo>
                  <a:pt x="1580" y="217"/>
                </a:lnTo>
                <a:lnTo>
                  <a:pt x="1584" y="223"/>
                </a:lnTo>
                <a:lnTo>
                  <a:pt x="1588" y="230"/>
                </a:lnTo>
                <a:lnTo>
                  <a:pt x="1592" y="238"/>
                </a:lnTo>
                <a:lnTo>
                  <a:pt x="1592" y="244"/>
                </a:lnTo>
                <a:lnTo>
                  <a:pt x="1588" y="242"/>
                </a:lnTo>
                <a:lnTo>
                  <a:pt x="1584" y="240"/>
                </a:lnTo>
                <a:lnTo>
                  <a:pt x="1580" y="238"/>
                </a:lnTo>
                <a:lnTo>
                  <a:pt x="1576" y="238"/>
                </a:lnTo>
                <a:lnTo>
                  <a:pt x="1572" y="236"/>
                </a:lnTo>
                <a:lnTo>
                  <a:pt x="1569" y="232"/>
                </a:lnTo>
                <a:lnTo>
                  <a:pt x="1567" y="225"/>
                </a:lnTo>
                <a:lnTo>
                  <a:pt x="1565" y="217"/>
                </a:lnTo>
                <a:lnTo>
                  <a:pt x="1567" y="211"/>
                </a:lnTo>
                <a:lnTo>
                  <a:pt x="1569" y="205"/>
                </a:lnTo>
                <a:lnTo>
                  <a:pt x="1569" y="202"/>
                </a:lnTo>
                <a:lnTo>
                  <a:pt x="1565" y="198"/>
                </a:lnTo>
                <a:lnTo>
                  <a:pt x="1561" y="196"/>
                </a:lnTo>
                <a:lnTo>
                  <a:pt x="1557" y="196"/>
                </a:lnTo>
                <a:lnTo>
                  <a:pt x="1549" y="200"/>
                </a:lnTo>
                <a:lnTo>
                  <a:pt x="1547" y="198"/>
                </a:lnTo>
                <a:lnTo>
                  <a:pt x="1547" y="196"/>
                </a:lnTo>
                <a:lnTo>
                  <a:pt x="1547" y="190"/>
                </a:lnTo>
                <a:lnTo>
                  <a:pt x="1544" y="184"/>
                </a:lnTo>
                <a:lnTo>
                  <a:pt x="1542" y="178"/>
                </a:lnTo>
                <a:lnTo>
                  <a:pt x="1542" y="177"/>
                </a:lnTo>
                <a:lnTo>
                  <a:pt x="1544" y="175"/>
                </a:lnTo>
                <a:lnTo>
                  <a:pt x="1546" y="173"/>
                </a:lnTo>
                <a:lnTo>
                  <a:pt x="1546" y="169"/>
                </a:lnTo>
                <a:lnTo>
                  <a:pt x="1546" y="167"/>
                </a:lnTo>
                <a:lnTo>
                  <a:pt x="1540" y="161"/>
                </a:lnTo>
                <a:lnTo>
                  <a:pt x="1536" y="157"/>
                </a:lnTo>
                <a:lnTo>
                  <a:pt x="1534" y="155"/>
                </a:lnTo>
                <a:lnTo>
                  <a:pt x="1534" y="152"/>
                </a:lnTo>
                <a:lnTo>
                  <a:pt x="1540" y="138"/>
                </a:lnTo>
                <a:lnTo>
                  <a:pt x="1540" y="134"/>
                </a:lnTo>
                <a:lnTo>
                  <a:pt x="1538" y="132"/>
                </a:lnTo>
                <a:lnTo>
                  <a:pt x="1530" y="129"/>
                </a:lnTo>
                <a:lnTo>
                  <a:pt x="1526" y="129"/>
                </a:lnTo>
                <a:lnTo>
                  <a:pt x="1526" y="123"/>
                </a:lnTo>
                <a:lnTo>
                  <a:pt x="1526" y="117"/>
                </a:lnTo>
                <a:lnTo>
                  <a:pt x="1530" y="109"/>
                </a:lnTo>
                <a:lnTo>
                  <a:pt x="1532" y="104"/>
                </a:lnTo>
                <a:lnTo>
                  <a:pt x="1530" y="100"/>
                </a:lnTo>
                <a:lnTo>
                  <a:pt x="1526" y="100"/>
                </a:lnTo>
                <a:lnTo>
                  <a:pt x="1522" y="102"/>
                </a:lnTo>
                <a:lnTo>
                  <a:pt x="1521" y="100"/>
                </a:lnTo>
                <a:lnTo>
                  <a:pt x="1519" y="98"/>
                </a:lnTo>
                <a:lnTo>
                  <a:pt x="1519" y="86"/>
                </a:lnTo>
                <a:lnTo>
                  <a:pt x="1517" y="81"/>
                </a:lnTo>
                <a:lnTo>
                  <a:pt x="1515" y="79"/>
                </a:lnTo>
                <a:lnTo>
                  <a:pt x="1501" y="71"/>
                </a:lnTo>
                <a:lnTo>
                  <a:pt x="1498" y="67"/>
                </a:lnTo>
                <a:lnTo>
                  <a:pt x="1498" y="65"/>
                </a:lnTo>
                <a:lnTo>
                  <a:pt x="1494" y="63"/>
                </a:lnTo>
                <a:lnTo>
                  <a:pt x="1492" y="63"/>
                </a:lnTo>
                <a:lnTo>
                  <a:pt x="1486" y="71"/>
                </a:lnTo>
                <a:lnTo>
                  <a:pt x="1482" y="73"/>
                </a:lnTo>
                <a:lnTo>
                  <a:pt x="1476" y="75"/>
                </a:lnTo>
                <a:lnTo>
                  <a:pt x="1474" y="71"/>
                </a:lnTo>
                <a:lnTo>
                  <a:pt x="1471" y="67"/>
                </a:lnTo>
                <a:lnTo>
                  <a:pt x="1469" y="65"/>
                </a:lnTo>
                <a:lnTo>
                  <a:pt x="1467" y="71"/>
                </a:lnTo>
                <a:lnTo>
                  <a:pt x="1469" y="75"/>
                </a:lnTo>
                <a:lnTo>
                  <a:pt x="1471" y="79"/>
                </a:lnTo>
                <a:lnTo>
                  <a:pt x="1473" y="81"/>
                </a:lnTo>
                <a:lnTo>
                  <a:pt x="1473" y="82"/>
                </a:lnTo>
                <a:lnTo>
                  <a:pt x="1474" y="82"/>
                </a:lnTo>
                <a:lnTo>
                  <a:pt x="1474" y="84"/>
                </a:lnTo>
                <a:lnTo>
                  <a:pt x="1474" y="90"/>
                </a:lnTo>
                <a:lnTo>
                  <a:pt x="1474" y="92"/>
                </a:lnTo>
                <a:lnTo>
                  <a:pt x="1476" y="96"/>
                </a:lnTo>
                <a:lnTo>
                  <a:pt x="1476" y="98"/>
                </a:lnTo>
                <a:lnTo>
                  <a:pt x="1482" y="106"/>
                </a:lnTo>
                <a:lnTo>
                  <a:pt x="1488" y="117"/>
                </a:lnTo>
                <a:lnTo>
                  <a:pt x="1490" y="123"/>
                </a:lnTo>
                <a:lnTo>
                  <a:pt x="1490" y="125"/>
                </a:lnTo>
                <a:lnTo>
                  <a:pt x="1488" y="130"/>
                </a:lnTo>
                <a:lnTo>
                  <a:pt x="1478" y="119"/>
                </a:lnTo>
                <a:lnTo>
                  <a:pt x="1473" y="109"/>
                </a:lnTo>
                <a:lnTo>
                  <a:pt x="1465" y="106"/>
                </a:lnTo>
                <a:lnTo>
                  <a:pt x="1461" y="100"/>
                </a:lnTo>
                <a:lnTo>
                  <a:pt x="1455" y="92"/>
                </a:lnTo>
                <a:lnTo>
                  <a:pt x="1446" y="77"/>
                </a:lnTo>
                <a:lnTo>
                  <a:pt x="1450" y="88"/>
                </a:lnTo>
                <a:lnTo>
                  <a:pt x="1451" y="92"/>
                </a:lnTo>
                <a:lnTo>
                  <a:pt x="1428" y="67"/>
                </a:lnTo>
                <a:lnTo>
                  <a:pt x="1430" y="67"/>
                </a:lnTo>
                <a:lnTo>
                  <a:pt x="1430" y="65"/>
                </a:lnTo>
                <a:lnTo>
                  <a:pt x="1430" y="63"/>
                </a:lnTo>
                <a:lnTo>
                  <a:pt x="1428" y="61"/>
                </a:lnTo>
                <a:lnTo>
                  <a:pt x="1428" y="63"/>
                </a:lnTo>
                <a:lnTo>
                  <a:pt x="1428" y="65"/>
                </a:lnTo>
                <a:lnTo>
                  <a:pt x="1409" y="42"/>
                </a:lnTo>
                <a:lnTo>
                  <a:pt x="1407" y="34"/>
                </a:lnTo>
                <a:lnTo>
                  <a:pt x="1407" y="38"/>
                </a:lnTo>
                <a:lnTo>
                  <a:pt x="1405" y="34"/>
                </a:lnTo>
                <a:lnTo>
                  <a:pt x="1405" y="33"/>
                </a:lnTo>
                <a:lnTo>
                  <a:pt x="1407" y="31"/>
                </a:lnTo>
                <a:lnTo>
                  <a:pt x="1405" y="31"/>
                </a:lnTo>
                <a:lnTo>
                  <a:pt x="1405" y="29"/>
                </a:lnTo>
                <a:lnTo>
                  <a:pt x="1405" y="31"/>
                </a:lnTo>
                <a:lnTo>
                  <a:pt x="1405" y="19"/>
                </a:lnTo>
                <a:lnTo>
                  <a:pt x="1407" y="15"/>
                </a:lnTo>
                <a:lnTo>
                  <a:pt x="1405" y="11"/>
                </a:lnTo>
                <a:lnTo>
                  <a:pt x="1402" y="0"/>
                </a:lnTo>
                <a:lnTo>
                  <a:pt x="0" y="0"/>
                </a:lnTo>
                <a:lnTo>
                  <a:pt x="0" y="328"/>
                </a:lnTo>
                <a:lnTo>
                  <a:pt x="4" y="336"/>
                </a:lnTo>
                <a:lnTo>
                  <a:pt x="6" y="353"/>
                </a:lnTo>
                <a:lnTo>
                  <a:pt x="8" y="357"/>
                </a:lnTo>
                <a:lnTo>
                  <a:pt x="10" y="359"/>
                </a:lnTo>
                <a:lnTo>
                  <a:pt x="15" y="357"/>
                </a:lnTo>
                <a:lnTo>
                  <a:pt x="15" y="372"/>
                </a:lnTo>
                <a:lnTo>
                  <a:pt x="13" y="380"/>
                </a:lnTo>
                <a:lnTo>
                  <a:pt x="10" y="370"/>
                </a:lnTo>
                <a:lnTo>
                  <a:pt x="8" y="372"/>
                </a:lnTo>
                <a:lnTo>
                  <a:pt x="6" y="378"/>
                </a:lnTo>
                <a:lnTo>
                  <a:pt x="6" y="386"/>
                </a:lnTo>
                <a:lnTo>
                  <a:pt x="8" y="392"/>
                </a:lnTo>
                <a:lnTo>
                  <a:pt x="8" y="394"/>
                </a:lnTo>
                <a:lnTo>
                  <a:pt x="6" y="394"/>
                </a:lnTo>
                <a:lnTo>
                  <a:pt x="4" y="394"/>
                </a:lnTo>
                <a:lnTo>
                  <a:pt x="2" y="395"/>
                </a:lnTo>
                <a:lnTo>
                  <a:pt x="0" y="395"/>
                </a:lnTo>
                <a:lnTo>
                  <a:pt x="0" y="397"/>
                </a:lnTo>
                <a:lnTo>
                  <a:pt x="2" y="397"/>
                </a:lnTo>
                <a:lnTo>
                  <a:pt x="0" y="401"/>
                </a:lnTo>
                <a:lnTo>
                  <a:pt x="0" y="417"/>
                </a:lnTo>
                <a:lnTo>
                  <a:pt x="4" y="420"/>
                </a:lnTo>
                <a:lnTo>
                  <a:pt x="8" y="426"/>
                </a:lnTo>
                <a:lnTo>
                  <a:pt x="11" y="434"/>
                </a:lnTo>
                <a:lnTo>
                  <a:pt x="11" y="432"/>
                </a:lnTo>
                <a:lnTo>
                  <a:pt x="13" y="434"/>
                </a:lnTo>
                <a:lnTo>
                  <a:pt x="15" y="440"/>
                </a:lnTo>
                <a:lnTo>
                  <a:pt x="15" y="438"/>
                </a:lnTo>
                <a:lnTo>
                  <a:pt x="15" y="434"/>
                </a:lnTo>
                <a:lnTo>
                  <a:pt x="19" y="436"/>
                </a:lnTo>
                <a:lnTo>
                  <a:pt x="21" y="436"/>
                </a:lnTo>
                <a:lnTo>
                  <a:pt x="21" y="434"/>
                </a:lnTo>
                <a:lnTo>
                  <a:pt x="21" y="430"/>
                </a:lnTo>
                <a:lnTo>
                  <a:pt x="19" y="424"/>
                </a:lnTo>
                <a:lnTo>
                  <a:pt x="15" y="420"/>
                </a:lnTo>
                <a:lnTo>
                  <a:pt x="10" y="417"/>
                </a:lnTo>
                <a:lnTo>
                  <a:pt x="8" y="411"/>
                </a:lnTo>
                <a:lnTo>
                  <a:pt x="10" y="409"/>
                </a:lnTo>
                <a:lnTo>
                  <a:pt x="11" y="409"/>
                </a:lnTo>
                <a:lnTo>
                  <a:pt x="15" y="405"/>
                </a:lnTo>
                <a:lnTo>
                  <a:pt x="11" y="409"/>
                </a:lnTo>
                <a:lnTo>
                  <a:pt x="15" y="401"/>
                </a:lnTo>
                <a:lnTo>
                  <a:pt x="17" y="399"/>
                </a:lnTo>
                <a:lnTo>
                  <a:pt x="17" y="401"/>
                </a:lnTo>
                <a:lnTo>
                  <a:pt x="17" y="399"/>
                </a:lnTo>
                <a:lnTo>
                  <a:pt x="27" y="394"/>
                </a:lnTo>
                <a:lnTo>
                  <a:pt x="27" y="392"/>
                </a:lnTo>
                <a:lnTo>
                  <a:pt x="17" y="397"/>
                </a:lnTo>
                <a:lnTo>
                  <a:pt x="17" y="394"/>
                </a:lnTo>
                <a:lnTo>
                  <a:pt x="17" y="386"/>
                </a:lnTo>
                <a:lnTo>
                  <a:pt x="21" y="374"/>
                </a:lnTo>
                <a:lnTo>
                  <a:pt x="23" y="372"/>
                </a:lnTo>
                <a:lnTo>
                  <a:pt x="23" y="369"/>
                </a:lnTo>
                <a:lnTo>
                  <a:pt x="23" y="370"/>
                </a:lnTo>
                <a:lnTo>
                  <a:pt x="29" y="386"/>
                </a:lnTo>
                <a:lnTo>
                  <a:pt x="29" y="394"/>
                </a:lnTo>
                <a:lnTo>
                  <a:pt x="31" y="394"/>
                </a:lnTo>
                <a:lnTo>
                  <a:pt x="31" y="395"/>
                </a:lnTo>
                <a:lnTo>
                  <a:pt x="31" y="397"/>
                </a:lnTo>
                <a:lnTo>
                  <a:pt x="33" y="401"/>
                </a:lnTo>
                <a:lnTo>
                  <a:pt x="33" y="399"/>
                </a:lnTo>
                <a:lnTo>
                  <a:pt x="29" y="380"/>
                </a:lnTo>
                <a:lnTo>
                  <a:pt x="29" y="382"/>
                </a:lnTo>
                <a:lnTo>
                  <a:pt x="23" y="367"/>
                </a:lnTo>
                <a:lnTo>
                  <a:pt x="23" y="361"/>
                </a:lnTo>
                <a:lnTo>
                  <a:pt x="27" y="367"/>
                </a:lnTo>
                <a:lnTo>
                  <a:pt x="27" y="365"/>
                </a:lnTo>
                <a:lnTo>
                  <a:pt x="29" y="367"/>
                </a:lnTo>
                <a:lnTo>
                  <a:pt x="31" y="367"/>
                </a:lnTo>
                <a:lnTo>
                  <a:pt x="31" y="361"/>
                </a:lnTo>
                <a:lnTo>
                  <a:pt x="31" y="336"/>
                </a:lnTo>
                <a:lnTo>
                  <a:pt x="29" y="326"/>
                </a:lnTo>
                <a:lnTo>
                  <a:pt x="27" y="311"/>
                </a:lnTo>
                <a:lnTo>
                  <a:pt x="23" y="305"/>
                </a:lnTo>
                <a:lnTo>
                  <a:pt x="21" y="303"/>
                </a:lnTo>
                <a:lnTo>
                  <a:pt x="15" y="299"/>
                </a:lnTo>
                <a:lnTo>
                  <a:pt x="15" y="298"/>
                </a:lnTo>
                <a:lnTo>
                  <a:pt x="17" y="296"/>
                </a:lnTo>
                <a:lnTo>
                  <a:pt x="21" y="298"/>
                </a:lnTo>
                <a:lnTo>
                  <a:pt x="27" y="305"/>
                </a:lnTo>
                <a:lnTo>
                  <a:pt x="33" y="322"/>
                </a:lnTo>
                <a:lnTo>
                  <a:pt x="33" y="330"/>
                </a:lnTo>
                <a:lnTo>
                  <a:pt x="33" y="317"/>
                </a:lnTo>
                <a:lnTo>
                  <a:pt x="31" y="313"/>
                </a:lnTo>
                <a:lnTo>
                  <a:pt x="33" y="315"/>
                </a:lnTo>
                <a:lnTo>
                  <a:pt x="33" y="319"/>
                </a:lnTo>
                <a:lnTo>
                  <a:pt x="34" y="319"/>
                </a:lnTo>
                <a:lnTo>
                  <a:pt x="38" y="317"/>
                </a:lnTo>
                <a:lnTo>
                  <a:pt x="40" y="319"/>
                </a:lnTo>
                <a:lnTo>
                  <a:pt x="38" y="334"/>
                </a:lnTo>
                <a:lnTo>
                  <a:pt x="38" y="355"/>
                </a:lnTo>
                <a:lnTo>
                  <a:pt x="40" y="363"/>
                </a:lnTo>
                <a:lnTo>
                  <a:pt x="42" y="367"/>
                </a:lnTo>
                <a:lnTo>
                  <a:pt x="44" y="365"/>
                </a:lnTo>
                <a:lnTo>
                  <a:pt x="46" y="363"/>
                </a:lnTo>
                <a:lnTo>
                  <a:pt x="46" y="361"/>
                </a:lnTo>
                <a:lnTo>
                  <a:pt x="44" y="357"/>
                </a:lnTo>
                <a:lnTo>
                  <a:pt x="42" y="357"/>
                </a:lnTo>
                <a:lnTo>
                  <a:pt x="40" y="355"/>
                </a:lnTo>
                <a:lnTo>
                  <a:pt x="42" y="351"/>
                </a:lnTo>
                <a:lnTo>
                  <a:pt x="44" y="340"/>
                </a:lnTo>
                <a:lnTo>
                  <a:pt x="46" y="338"/>
                </a:lnTo>
                <a:lnTo>
                  <a:pt x="48" y="336"/>
                </a:lnTo>
                <a:lnTo>
                  <a:pt x="50" y="340"/>
                </a:lnTo>
                <a:lnTo>
                  <a:pt x="50" y="351"/>
                </a:lnTo>
                <a:lnTo>
                  <a:pt x="50" y="370"/>
                </a:lnTo>
                <a:lnTo>
                  <a:pt x="52" y="384"/>
                </a:lnTo>
                <a:lnTo>
                  <a:pt x="56" y="394"/>
                </a:lnTo>
                <a:lnTo>
                  <a:pt x="54" y="384"/>
                </a:lnTo>
                <a:lnTo>
                  <a:pt x="52" y="380"/>
                </a:lnTo>
                <a:lnTo>
                  <a:pt x="58" y="388"/>
                </a:lnTo>
                <a:lnTo>
                  <a:pt x="61" y="395"/>
                </a:lnTo>
                <a:lnTo>
                  <a:pt x="63" y="405"/>
                </a:lnTo>
                <a:lnTo>
                  <a:pt x="65" y="426"/>
                </a:lnTo>
                <a:lnTo>
                  <a:pt x="65" y="438"/>
                </a:lnTo>
                <a:lnTo>
                  <a:pt x="65" y="430"/>
                </a:lnTo>
                <a:lnTo>
                  <a:pt x="63" y="417"/>
                </a:lnTo>
                <a:lnTo>
                  <a:pt x="61" y="409"/>
                </a:lnTo>
                <a:lnTo>
                  <a:pt x="54" y="395"/>
                </a:lnTo>
                <a:lnTo>
                  <a:pt x="50" y="376"/>
                </a:lnTo>
                <a:lnTo>
                  <a:pt x="48" y="372"/>
                </a:lnTo>
                <a:lnTo>
                  <a:pt x="48" y="376"/>
                </a:lnTo>
                <a:lnTo>
                  <a:pt x="48" y="388"/>
                </a:lnTo>
                <a:lnTo>
                  <a:pt x="46" y="397"/>
                </a:lnTo>
                <a:lnTo>
                  <a:pt x="44" y="403"/>
                </a:lnTo>
                <a:lnTo>
                  <a:pt x="42" y="395"/>
                </a:lnTo>
                <a:lnTo>
                  <a:pt x="40" y="392"/>
                </a:lnTo>
                <a:lnTo>
                  <a:pt x="36" y="390"/>
                </a:lnTo>
                <a:lnTo>
                  <a:pt x="34" y="390"/>
                </a:lnTo>
                <a:lnTo>
                  <a:pt x="34" y="394"/>
                </a:lnTo>
                <a:lnTo>
                  <a:pt x="36" y="394"/>
                </a:lnTo>
                <a:lnTo>
                  <a:pt x="36" y="399"/>
                </a:lnTo>
                <a:lnTo>
                  <a:pt x="38" y="395"/>
                </a:lnTo>
                <a:lnTo>
                  <a:pt x="38" y="397"/>
                </a:lnTo>
                <a:lnTo>
                  <a:pt x="38" y="403"/>
                </a:lnTo>
                <a:lnTo>
                  <a:pt x="40" y="415"/>
                </a:lnTo>
                <a:lnTo>
                  <a:pt x="38" y="424"/>
                </a:lnTo>
                <a:lnTo>
                  <a:pt x="34" y="403"/>
                </a:lnTo>
                <a:lnTo>
                  <a:pt x="34" y="411"/>
                </a:lnTo>
                <a:lnTo>
                  <a:pt x="38" y="428"/>
                </a:lnTo>
                <a:lnTo>
                  <a:pt x="34" y="455"/>
                </a:lnTo>
                <a:lnTo>
                  <a:pt x="34" y="459"/>
                </a:lnTo>
                <a:lnTo>
                  <a:pt x="34" y="457"/>
                </a:lnTo>
                <a:lnTo>
                  <a:pt x="33" y="451"/>
                </a:lnTo>
                <a:lnTo>
                  <a:pt x="29" y="480"/>
                </a:lnTo>
                <a:lnTo>
                  <a:pt x="31" y="468"/>
                </a:lnTo>
                <a:lnTo>
                  <a:pt x="33" y="465"/>
                </a:lnTo>
                <a:lnTo>
                  <a:pt x="33" y="466"/>
                </a:lnTo>
                <a:lnTo>
                  <a:pt x="34" y="463"/>
                </a:lnTo>
                <a:lnTo>
                  <a:pt x="34" y="488"/>
                </a:lnTo>
                <a:lnTo>
                  <a:pt x="36" y="463"/>
                </a:lnTo>
                <a:lnTo>
                  <a:pt x="36" y="451"/>
                </a:lnTo>
                <a:lnTo>
                  <a:pt x="38" y="449"/>
                </a:lnTo>
                <a:lnTo>
                  <a:pt x="40" y="449"/>
                </a:lnTo>
                <a:lnTo>
                  <a:pt x="42" y="453"/>
                </a:lnTo>
                <a:lnTo>
                  <a:pt x="42" y="457"/>
                </a:lnTo>
                <a:lnTo>
                  <a:pt x="42" y="459"/>
                </a:lnTo>
                <a:lnTo>
                  <a:pt x="46" y="514"/>
                </a:lnTo>
                <a:lnTo>
                  <a:pt x="44" y="549"/>
                </a:lnTo>
                <a:lnTo>
                  <a:pt x="42" y="538"/>
                </a:lnTo>
                <a:lnTo>
                  <a:pt x="42" y="547"/>
                </a:lnTo>
                <a:lnTo>
                  <a:pt x="42" y="553"/>
                </a:lnTo>
                <a:lnTo>
                  <a:pt x="42" y="547"/>
                </a:lnTo>
                <a:lnTo>
                  <a:pt x="38" y="507"/>
                </a:lnTo>
                <a:lnTo>
                  <a:pt x="36" y="478"/>
                </a:lnTo>
                <a:lnTo>
                  <a:pt x="36" y="513"/>
                </a:lnTo>
                <a:lnTo>
                  <a:pt x="44" y="616"/>
                </a:lnTo>
                <a:lnTo>
                  <a:pt x="44" y="637"/>
                </a:lnTo>
                <a:lnTo>
                  <a:pt x="44" y="634"/>
                </a:lnTo>
                <a:lnTo>
                  <a:pt x="40" y="616"/>
                </a:lnTo>
                <a:lnTo>
                  <a:pt x="42" y="628"/>
                </a:lnTo>
                <a:lnTo>
                  <a:pt x="42" y="632"/>
                </a:lnTo>
                <a:lnTo>
                  <a:pt x="40" y="620"/>
                </a:lnTo>
                <a:lnTo>
                  <a:pt x="36" y="597"/>
                </a:lnTo>
                <a:lnTo>
                  <a:pt x="36" y="586"/>
                </a:lnTo>
                <a:lnTo>
                  <a:pt x="36" y="589"/>
                </a:lnTo>
                <a:lnTo>
                  <a:pt x="34" y="576"/>
                </a:lnTo>
                <a:lnTo>
                  <a:pt x="33" y="570"/>
                </a:lnTo>
                <a:lnTo>
                  <a:pt x="34" y="582"/>
                </a:lnTo>
                <a:lnTo>
                  <a:pt x="36" y="599"/>
                </a:lnTo>
                <a:lnTo>
                  <a:pt x="38" y="618"/>
                </a:lnTo>
                <a:lnTo>
                  <a:pt x="42" y="637"/>
                </a:lnTo>
                <a:lnTo>
                  <a:pt x="40" y="637"/>
                </a:lnTo>
                <a:lnTo>
                  <a:pt x="40" y="632"/>
                </a:lnTo>
                <a:lnTo>
                  <a:pt x="40" y="637"/>
                </a:lnTo>
                <a:lnTo>
                  <a:pt x="38" y="635"/>
                </a:lnTo>
                <a:lnTo>
                  <a:pt x="38" y="632"/>
                </a:lnTo>
                <a:lnTo>
                  <a:pt x="36" y="616"/>
                </a:lnTo>
                <a:lnTo>
                  <a:pt x="34" y="599"/>
                </a:lnTo>
                <a:lnTo>
                  <a:pt x="36" y="605"/>
                </a:lnTo>
                <a:lnTo>
                  <a:pt x="36" y="610"/>
                </a:lnTo>
                <a:lnTo>
                  <a:pt x="34" y="605"/>
                </a:lnTo>
                <a:lnTo>
                  <a:pt x="36" y="620"/>
                </a:lnTo>
                <a:lnTo>
                  <a:pt x="38" y="635"/>
                </a:lnTo>
                <a:lnTo>
                  <a:pt x="34" y="634"/>
                </a:lnTo>
                <a:lnTo>
                  <a:pt x="33" y="620"/>
                </a:lnTo>
                <a:lnTo>
                  <a:pt x="29" y="589"/>
                </a:lnTo>
                <a:lnTo>
                  <a:pt x="33" y="624"/>
                </a:lnTo>
                <a:lnTo>
                  <a:pt x="29" y="591"/>
                </a:lnTo>
                <a:lnTo>
                  <a:pt x="31" y="610"/>
                </a:lnTo>
                <a:lnTo>
                  <a:pt x="29" y="605"/>
                </a:lnTo>
                <a:lnTo>
                  <a:pt x="31" y="616"/>
                </a:lnTo>
                <a:lnTo>
                  <a:pt x="33" y="634"/>
                </a:lnTo>
                <a:lnTo>
                  <a:pt x="31" y="634"/>
                </a:lnTo>
                <a:lnTo>
                  <a:pt x="29" y="635"/>
                </a:lnTo>
                <a:lnTo>
                  <a:pt x="29" y="637"/>
                </a:lnTo>
                <a:lnTo>
                  <a:pt x="33" y="643"/>
                </a:lnTo>
                <a:lnTo>
                  <a:pt x="34" y="651"/>
                </a:lnTo>
                <a:lnTo>
                  <a:pt x="33" y="655"/>
                </a:lnTo>
                <a:lnTo>
                  <a:pt x="29" y="655"/>
                </a:lnTo>
                <a:lnTo>
                  <a:pt x="21" y="647"/>
                </a:lnTo>
                <a:lnTo>
                  <a:pt x="15" y="643"/>
                </a:lnTo>
                <a:lnTo>
                  <a:pt x="13" y="645"/>
                </a:lnTo>
                <a:lnTo>
                  <a:pt x="8" y="618"/>
                </a:lnTo>
                <a:lnTo>
                  <a:pt x="10" y="618"/>
                </a:lnTo>
                <a:lnTo>
                  <a:pt x="13" y="614"/>
                </a:lnTo>
                <a:lnTo>
                  <a:pt x="17" y="610"/>
                </a:lnTo>
                <a:lnTo>
                  <a:pt x="13" y="601"/>
                </a:lnTo>
                <a:lnTo>
                  <a:pt x="10" y="607"/>
                </a:lnTo>
                <a:lnTo>
                  <a:pt x="8" y="616"/>
                </a:lnTo>
                <a:lnTo>
                  <a:pt x="0" y="582"/>
                </a:lnTo>
                <a:lnTo>
                  <a:pt x="0" y="584"/>
                </a:lnTo>
                <a:lnTo>
                  <a:pt x="8" y="626"/>
                </a:lnTo>
                <a:lnTo>
                  <a:pt x="10" y="630"/>
                </a:lnTo>
                <a:lnTo>
                  <a:pt x="8" y="632"/>
                </a:lnTo>
                <a:lnTo>
                  <a:pt x="2" y="605"/>
                </a:lnTo>
                <a:lnTo>
                  <a:pt x="6" y="626"/>
                </a:lnTo>
                <a:lnTo>
                  <a:pt x="6" y="637"/>
                </a:lnTo>
                <a:lnTo>
                  <a:pt x="6" y="635"/>
                </a:lnTo>
                <a:lnTo>
                  <a:pt x="4" y="634"/>
                </a:lnTo>
                <a:lnTo>
                  <a:pt x="0" y="632"/>
                </a:lnTo>
                <a:lnTo>
                  <a:pt x="0" y="635"/>
                </a:lnTo>
                <a:lnTo>
                  <a:pt x="4" y="641"/>
                </a:lnTo>
                <a:lnTo>
                  <a:pt x="4" y="643"/>
                </a:lnTo>
                <a:lnTo>
                  <a:pt x="2" y="649"/>
                </a:lnTo>
                <a:lnTo>
                  <a:pt x="0" y="649"/>
                </a:lnTo>
                <a:lnTo>
                  <a:pt x="0" y="653"/>
                </a:lnTo>
                <a:lnTo>
                  <a:pt x="0" y="655"/>
                </a:lnTo>
                <a:lnTo>
                  <a:pt x="0" y="1148"/>
                </a:lnTo>
                <a:lnTo>
                  <a:pt x="1542" y="1148"/>
                </a:lnTo>
                <a:lnTo>
                  <a:pt x="1532" y="1135"/>
                </a:lnTo>
                <a:lnTo>
                  <a:pt x="1530" y="1131"/>
                </a:lnTo>
                <a:lnTo>
                  <a:pt x="1530" y="1123"/>
                </a:lnTo>
                <a:lnTo>
                  <a:pt x="1532" y="1117"/>
                </a:lnTo>
                <a:lnTo>
                  <a:pt x="1536" y="1117"/>
                </a:lnTo>
                <a:lnTo>
                  <a:pt x="1542" y="1121"/>
                </a:lnTo>
                <a:lnTo>
                  <a:pt x="1549" y="1129"/>
                </a:lnTo>
                <a:lnTo>
                  <a:pt x="1553" y="1135"/>
                </a:lnTo>
                <a:lnTo>
                  <a:pt x="1555" y="1138"/>
                </a:lnTo>
                <a:lnTo>
                  <a:pt x="1555" y="1148"/>
                </a:lnTo>
                <a:lnTo>
                  <a:pt x="1570" y="1148"/>
                </a:lnTo>
                <a:lnTo>
                  <a:pt x="1565" y="1138"/>
                </a:lnTo>
                <a:lnTo>
                  <a:pt x="1561" y="1123"/>
                </a:lnTo>
                <a:lnTo>
                  <a:pt x="1563" y="1119"/>
                </a:lnTo>
                <a:lnTo>
                  <a:pt x="1565" y="1115"/>
                </a:lnTo>
                <a:lnTo>
                  <a:pt x="1563" y="1114"/>
                </a:lnTo>
                <a:lnTo>
                  <a:pt x="1561" y="1115"/>
                </a:lnTo>
                <a:lnTo>
                  <a:pt x="1561" y="1112"/>
                </a:lnTo>
                <a:lnTo>
                  <a:pt x="1561" y="1104"/>
                </a:lnTo>
                <a:lnTo>
                  <a:pt x="1565" y="1104"/>
                </a:lnTo>
                <a:lnTo>
                  <a:pt x="1563" y="1098"/>
                </a:lnTo>
                <a:lnTo>
                  <a:pt x="1561" y="1094"/>
                </a:lnTo>
                <a:lnTo>
                  <a:pt x="1557" y="1083"/>
                </a:lnTo>
                <a:lnTo>
                  <a:pt x="1561" y="1079"/>
                </a:lnTo>
                <a:lnTo>
                  <a:pt x="1557" y="1079"/>
                </a:lnTo>
                <a:lnTo>
                  <a:pt x="1557" y="1077"/>
                </a:lnTo>
                <a:lnTo>
                  <a:pt x="1559" y="1077"/>
                </a:lnTo>
                <a:lnTo>
                  <a:pt x="1561" y="1075"/>
                </a:lnTo>
                <a:lnTo>
                  <a:pt x="1561" y="1073"/>
                </a:lnTo>
                <a:lnTo>
                  <a:pt x="1561" y="1075"/>
                </a:lnTo>
                <a:lnTo>
                  <a:pt x="1561" y="1073"/>
                </a:lnTo>
                <a:lnTo>
                  <a:pt x="1559" y="1073"/>
                </a:lnTo>
                <a:lnTo>
                  <a:pt x="1557" y="1073"/>
                </a:lnTo>
                <a:lnTo>
                  <a:pt x="1557" y="1071"/>
                </a:lnTo>
                <a:lnTo>
                  <a:pt x="1555" y="1075"/>
                </a:lnTo>
                <a:lnTo>
                  <a:pt x="1553" y="1077"/>
                </a:lnTo>
                <a:lnTo>
                  <a:pt x="1551" y="1079"/>
                </a:lnTo>
                <a:lnTo>
                  <a:pt x="1553" y="1069"/>
                </a:lnTo>
                <a:lnTo>
                  <a:pt x="1555" y="1066"/>
                </a:lnTo>
                <a:lnTo>
                  <a:pt x="1559" y="1062"/>
                </a:lnTo>
                <a:lnTo>
                  <a:pt x="1557" y="1056"/>
                </a:lnTo>
                <a:lnTo>
                  <a:pt x="1555" y="1048"/>
                </a:lnTo>
                <a:lnTo>
                  <a:pt x="1555" y="1033"/>
                </a:lnTo>
                <a:lnTo>
                  <a:pt x="1553" y="1037"/>
                </a:lnTo>
                <a:lnTo>
                  <a:pt x="1555" y="1031"/>
                </a:lnTo>
                <a:lnTo>
                  <a:pt x="1563" y="1025"/>
                </a:lnTo>
                <a:lnTo>
                  <a:pt x="1565" y="1021"/>
                </a:lnTo>
                <a:lnTo>
                  <a:pt x="1565" y="1019"/>
                </a:lnTo>
                <a:lnTo>
                  <a:pt x="1555" y="1018"/>
                </a:lnTo>
                <a:lnTo>
                  <a:pt x="1557" y="1016"/>
                </a:lnTo>
                <a:lnTo>
                  <a:pt x="1557" y="1014"/>
                </a:lnTo>
                <a:lnTo>
                  <a:pt x="1555" y="1012"/>
                </a:lnTo>
                <a:lnTo>
                  <a:pt x="1553" y="1008"/>
                </a:lnTo>
                <a:lnTo>
                  <a:pt x="1553" y="1004"/>
                </a:lnTo>
                <a:lnTo>
                  <a:pt x="1551" y="1006"/>
                </a:lnTo>
                <a:lnTo>
                  <a:pt x="1551" y="1010"/>
                </a:lnTo>
                <a:lnTo>
                  <a:pt x="1549" y="1016"/>
                </a:lnTo>
                <a:lnTo>
                  <a:pt x="1547" y="1002"/>
                </a:lnTo>
                <a:lnTo>
                  <a:pt x="1555" y="977"/>
                </a:lnTo>
                <a:lnTo>
                  <a:pt x="1559" y="962"/>
                </a:lnTo>
                <a:lnTo>
                  <a:pt x="1582" y="960"/>
                </a:lnTo>
                <a:lnTo>
                  <a:pt x="1624" y="956"/>
                </a:lnTo>
                <a:lnTo>
                  <a:pt x="1624" y="954"/>
                </a:lnTo>
                <a:lnTo>
                  <a:pt x="1622" y="954"/>
                </a:lnTo>
                <a:lnTo>
                  <a:pt x="1617" y="954"/>
                </a:lnTo>
                <a:lnTo>
                  <a:pt x="1609" y="956"/>
                </a:lnTo>
                <a:lnTo>
                  <a:pt x="1594" y="958"/>
                </a:lnTo>
                <a:lnTo>
                  <a:pt x="1592" y="958"/>
                </a:lnTo>
                <a:lnTo>
                  <a:pt x="1590" y="956"/>
                </a:lnTo>
                <a:lnTo>
                  <a:pt x="1588" y="956"/>
                </a:lnTo>
                <a:lnTo>
                  <a:pt x="1574" y="958"/>
                </a:lnTo>
                <a:lnTo>
                  <a:pt x="1563" y="960"/>
                </a:lnTo>
                <a:lnTo>
                  <a:pt x="1559" y="958"/>
                </a:lnTo>
                <a:lnTo>
                  <a:pt x="1561" y="935"/>
                </a:lnTo>
                <a:lnTo>
                  <a:pt x="1561" y="925"/>
                </a:lnTo>
                <a:lnTo>
                  <a:pt x="1563" y="916"/>
                </a:lnTo>
                <a:lnTo>
                  <a:pt x="1565" y="904"/>
                </a:lnTo>
                <a:lnTo>
                  <a:pt x="1561" y="898"/>
                </a:lnTo>
                <a:lnTo>
                  <a:pt x="1561" y="900"/>
                </a:lnTo>
                <a:lnTo>
                  <a:pt x="1559" y="906"/>
                </a:lnTo>
                <a:lnTo>
                  <a:pt x="1557" y="929"/>
                </a:lnTo>
                <a:lnTo>
                  <a:pt x="1557" y="950"/>
                </a:lnTo>
                <a:lnTo>
                  <a:pt x="1542" y="946"/>
                </a:lnTo>
                <a:lnTo>
                  <a:pt x="1536" y="946"/>
                </a:lnTo>
                <a:lnTo>
                  <a:pt x="1538" y="946"/>
                </a:lnTo>
                <a:lnTo>
                  <a:pt x="1536" y="946"/>
                </a:lnTo>
                <a:lnTo>
                  <a:pt x="1534" y="946"/>
                </a:lnTo>
                <a:lnTo>
                  <a:pt x="1536" y="941"/>
                </a:lnTo>
                <a:lnTo>
                  <a:pt x="1536" y="939"/>
                </a:lnTo>
                <a:lnTo>
                  <a:pt x="1536" y="937"/>
                </a:lnTo>
                <a:lnTo>
                  <a:pt x="1534" y="937"/>
                </a:lnTo>
                <a:lnTo>
                  <a:pt x="1532" y="939"/>
                </a:lnTo>
                <a:lnTo>
                  <a:pt x="1532" y="937"/>
                </a:lnTo>
                <a:lnTo>
                  <a:pt x="1536" y="935"/>
                </a:lnTo>
                <a:lnTo>
                  <a:pt x="1536" y="933"/>
                </a:lnTo>
                <a:lnTo>
                  <a:pt x="1536" y="931"/>
                </a:lnTo>
                <a:lnTo>
                  <a:pt x="1540" y="929"/>
                </a:lnTo>
                <a:lnTo>
                  <a:pt x="1536" y="927"/>
                </a:lnTo>
                <a:lnTo>
                  <a:pt x="1540" y="925"/>
                </a:lnTo>
                <a:lnTo>
                  <a:pt x="1536" y="923"/>
                </a:lnTo>
                <a:lnTo>
                  <a:pt x="1538" y="922"/>
                </a:lnTo>
                <a:lnTo>
                  <a:pt x="1538" y="920"/>
                </a:lnTo>
                <a:lnTo>
                  <a:pt x="1538" y="916"/>
                </a:lnTo>
                <a:lnTo>
                  <a:pt x="1538" y="918"/>
                </a:lnTo>
                <a:lnTo>
                  <a:pt x="1538" y="916"/>
                </a:lnTo>
                <a:lnTo>
                  <a:pt x="1540" y="914"/>
                </a:lnTo>
                <a:lnTo>
                  <a:pt x="1540" y="910"/>
                </a:lnTo>
                <a:lnTo>
                  <a:pt x="1538" y="908"/>
                </a:lnTo>
                <a:lnTo>
                  <a:pt x="1536" y="910"/>
                </a:lnTo>
                <a:lnTo>
                  <a:pt x="1538" y="910"/>
                </a:lnTo>
                <a:lnTo>
                  <a:pt x="1536" y="914"/>
                </a:lnTo>
                <a:lnTo>
                  <a:pt x="1534" y="914"/>
                </a:lnTo>
                <a:lnTo>
                  <a:pt x="1530" y="914"/>
                </a:lnTo>
                <a:lnTo>
                  <a:pt x="1532" y="912"/>
                </a:lnTo>
                <a:lnTo>
                  <a:pt x="1530" y="912"/>
                </a:lnTo>
                <a:lnTo>
                  <a:pt x="1530" y="906"/>
                </a:lnTo>
                <a:lnTo>
                  <a:pt x="1530" y="902"/>
                </a:lnTo>
                <a:lnTo>
                  <a:pt x="1532" y="898"/>
                </a:lnTo>
                <a:lnTo>
                  <a:pt x="1530" y="898"/>
                </a:lnTo>
                <a:lnTo>
                  <a:pt x="1534" y="895"/>
                </a:lnTo>
                <a:lnTo>
                  <a:pt x="1534" y="891"/>
                </a:lnTo>
                <a:lnTo>
                  <a:pt x="1528" y="897"/>
                </a:lnTo>
                <a:lnTo>
                  <a:pt x="1530" y="891"/>
                </a:lnTo>
                <a:lnTo>
                  <a:pt x="1532" y="883"/>
                </a:lnTo>
                <a:lnTo>
                  <a:pt x="1530" y="883"/>
                </a:lnTo>
                <a:lnTo>
                  <a:pt x="1530" y="881"/>
                </a:lnTo>
                <a:lnTo>
                  <a:pt x="1530" y="879"/>
                </a:lnTo>
                <a:lnTo>
                  <a:pt x="1532" y="874"/>
                </a:lnTo>
                <a:lnTo>
                  <a:pt x="1536" y="864"/>
                </a:lnTo>
                <a:lnTo>
                  <a:pt x="1540" y="862"/>
                </a:lnTo>
                <a:lnTo>
                  <a:pt x="1544" y="862"/>
                </a:lnTo>
                <a:lnTo>
                  <a:pt x="1546" y="860"/>
                </a:lnTo>
                <a:lnTo>
                  <a:pt x="1538" y="856"/>
                </a:lnTo>
                <a:lnTo>
                  <a:pt x="1536" y="852"/>
                </a:lnTo>
                <a:lnTo>
                  <a:pt x="1540" y="845"/>
                </a:lnTo>
                <a:lnTo>
                  <a:pt x="1540" y="843"/>
                </a:lnTo>
                <a:lnTo>
                  <a:pt x="1538" y="843"/>
                </a:lnTo>
                <a:lnTo>
                  <a:pt x="1532" y="847"/>
                </a:lnTo>
                <a:lnTo>
                  <a:pt x="1528" y="841"/>
                </a:lnTo>
                <a:lnTo>
                  <a:pt x="1530" y="839"/>
                </a:lnTo>
                <a:lnTo>
                  <a:pt x="1534" y="837"/>
                </a:lnTo>
                <a:lnTo>
                  <a:pt x="1532" y="835"/>
                </a:lnTo>
                <a:lnTo>
                  <a:pt x="1526" y="831"/>
                </a:lnTo>
                <a:lnTo>
                  <a:pt x="1522" y="829"/>
                </a:lnTo>
                <a:lnTo>
                  <a:pt x="1524" y="824"/>
                </a:lnTo>
                <a:lnTo>
                  <a:pt x="1526" y="822"/>
                </a:lnTo>
                <a:lnTo>
                  <a:pt x="1530" y="822"/>
                </a:lnTo>
                <a:lnTo>
                  <a:pt x="1532" y="824"/>
                </a:lnTo>
                <a:lnTo>
                  <a:pt x="1534" y="827"/>
                </a:lnTo>
                <a:lnTo>
                  <a:pt x="1536" y="826"/>
                </a:lnTo>
                <a:lnTo>
                  <a:pt x="1532" y="820"/>
                </a:lnTo>
                <a:lnTo>
                  <a:pt x="1532" y="818"/>
                </a:lnTo>
                <a:lnTo>
                  <a:pt x="1530" y="814"/>
                </a:lnTo>
                <a:lnTo>
                  <a:pt x="1530" y="812"/>
                </a:lnTo>
                <a:lnTo>
                  <a:pt x="1532" y="812"/>
                </a:lnTo>
                <a:lnTo>
                  <a:pt x="1534" y="810"/>
                </a:lnTo>
                <a:lnTo>
                  <a:pt x="1534" y="808"/>
                </a:lnTo>
                <a:lnTo>
                  <a:pt x="1532" y="806"/>
                </a:lnTo>
                <a:lnTo>
                  <a:pt x="1528" y="806"/>
                </a:lnTo>
                <a:lnTo>
                  <a:pt x="1530" y="801"/>
                </a:lnTo>
                <a:lnTo>
                  <a:pt x="1532" y="799"/>
                </a:lnTo>
                <a:lnTo>
                  <a:pt x="1536" y="799"/>
                </a:lnTo>
                <a:lnTo>
                  <a:pt x="1544" y="797"/>
                </a:lnTo>
                <a:lnTo>
                  <a:pt x="1547" y="795"/>
                </a:lnTo>
                <a:lnTo>
                  <a:pt x="1549" y="793"/>
                </a:lnTo>
                <a:lnTo>
                  <a:pt x="1546" y="781"/>
                </a:lnTo>
                <a:lnTo>
                  <a:pt x="1546" y="774"/>
                </a:lnTo>
                <a:lnTo>
                  <a:pt x="1547" y="774"/>
                </a:lnTo>
                <a:lnTo>
                  <a:pt x="1551" y="774"/>
                </a:lnTo>
                <a:lnTo>
                  <a:pt x="1557" y="770"/>
                </a:lnTo>
                <a:lnTo>
                  <a:pt x="1563" y="762"/>
                </a:lnTo>
                <a:lnTo>
                  <a:pt x="1565" y="758"/>
                </a:lnTo>
                <a:lnTo>
                  <a:pt x="1563" y="760"/>
                </a:lnTo>
                <a:lnTo>
                  <a:pt x="1559" y="758"/>
                </a:lnTo>
                <a:lnTo>
                  <a:pt x="1551" y="753"/>
                </a:lnTo>
                <a:lnTo>
                  <a:pt x="1557" y="737"/>
                </a:lnTo>
                <a:lnTo>
                  <a:pt x="1561" y="728"/>
                </a:lnTo>
                <a:lnTo>
                  <a:pt x="1563" y="722"/>
                </a:lnTo>
                <a:lnTo>
                  <a:pt x="1565" y="722"/>
                </a:lnTo>
                <a:lnTo>
                  <a:pt x="1572" y="720"/>
                </a:lnTo>
                <a:lnTo>
                  <a:pt x="1574" y="720"/>
                </a:lnTo>
                <a:lnTo>
                  <a:pt x="1574" y="716"/>
                </a:lnTo>
                <a:lnTo>
                  <a:pt x="1572" y="708"/>
                </a:lnTo>
                <a:lnTo>
                  <a:pt x="1567" y="699"/>
                </a:lnTo>
                <a:lnTo>
                  <a:pt x="1567" y="714"/>
                </a:lnTo>
                <a:lnTo>
                  <a:pt x="1565" y="718"/>
                </a:lnTo>
                <a:lnTo>
                  <a:pt x="1563" y="705"/>
                </a:lnTo>
                <a:lnTo>
                  <a:pt x="1563" y="697"/>
                </a:lnTo>
                <a:lnTo>
                  <a:pt x="1563" y="691"/>
                </a:lnTo>
                <a:lnTo>
                  <a:pt x="1567" y="682"/>
                </a:lnTo>
                <a:lnTo>
                  <a:pt x="1572" y="685"/>
                </a:lnTo>
                <a:lnTo>
                  <a:pt x="1576" y="687"/>
                </a:lnTo>
                <a:lnTo>
                  <a:pt x="1580" y="687"/>
                </a:lnTo>
                <a:lnTo>
                  <a:pt x="1586" y="683"/>
                </a:lnTo>
                <a:lnTo>
                  <a:pt x="1588" y="678"/>
                </a:lnTo>
                <a:lnTo>
                  <a:pt x="1586" y="672"/>
                </a:lnTo>
                <a:lnTo>
                  <a:pt x="1576" y="660"/>
                </a:lnTo>
                <a:lnTo>
                  <a:pt x="1574" y="657"/>
                </a:lnTo>
                <a:lnTo>
                  <a:pt x="1580" y="658"/>
                </a:lnTo>
                <a:lnTo>
                  <a:pt x="1586" y="664"/>
                </a:lnTo>
                <a:lnTo>
                  <a:pt x="1590" y="670"/>
                </a:lnTo>
                <a:lnTo>
                  <a:pt x="1592" y="672"/>
                </a:lnTo>
                <a:lnTo>
                  <a:pt x="1594" y="670"/>
                </a:lnTo>
                <a:lnTo>
                  <a:pt x="1597" y="666"/>
                </a:lnTo>
                <a:lnTo>
                  <a:pt x="1603" y="662"/>
                </a:lnTo>
                <a:lnTo>
                  <a:pt x="1605" y="658"/>
                </a:lnTo>
                <a:lnTo>
                  <a:pt x="1605" y="657"/>
                </a:lnTo>
                <a:lnTo>
                  <a:pt x="1601" y="653"/>
                </a:lnTo>
                <a:lnTo>
                  <a:pt x="1597" y="649"/>
                </a:lnTo>
                <a:lnTo>
                  <a:pt x="1595" y="649"/>
                </a:lnTo>
                <a:lnTo>
                  <a:pt x="1594" y="651"/>
                </a:lnTo>
                <a:lnTo>
                  <a:pt x="1592" y="651"/>
                </a:lnTo>
                <a:lnTo>
                  <a:pt x="1588" y="649"/>
                </a:lnTo>
                <a:lnTo>
                  <a:pt x="1580" y="637"/>
                </a:lnTo>
                <a:lnTo>
                  <a:pt x="1580" y="634"/>
                </a:lnTo>
                <a:lnTo>
                  <a:pt x="1582" y="628"/>
                </a:lnTo>
                <a:lnTo>
                  <a:pt x="1588" y="626"/>
                </a:lnTo>
                <a:lnTo>
                  <a:pt x="1590" y="626"/>
                </a:lnTo>
                <a:lnTo>
                  <a:pt x="1594" y="626"/>
                </a:lnTo>
                <a:lnTo>
                  <a:pt x="1599" y="622"/>
                </a:lnTo>
                <a:lnTo>
                  <a:pt x="1613" y="609"/>
                </a:lnTo>
                <a:lnTo>
                  <a:pt x="1617" y="603"/>
                </a:lnTo>
                <a:lnTo>
                  <a:pt x="1615" y="597"/>
                </a:lnTo>
                <a:lnTo>
                  <a:pt x="1611" y="591"/>
                </a:lnTo>
                <a:lnTo>
                  <a:pt x="1607" y="587"/>
                </a:lnTo>
                <a:lnTo>
                  <a:pt x="1605" y="587"/>
                </a:lnTo>
                <a:lnTo>
                  <a:pt x="1607" y="576"/>
                </a:lnTo>
                <a:lnTo>
                  <a:pt x="1605" y="561"/>
                </a:lnTo>
                <a:lnTo>
                  <a:pt x="1607" y="553"/>
                </a:lnTo>
                <a:lnTo>
                  <a:pt x="1611" y="545"/>
                </a:lnTo>
                <a:lnTo>
                  <a:pt x="1613" y="538"/>
                </a:lnTo>
                <a:lnTo>
                  <a:pt x="1613" y="534"/>
                </a:lnTo>
                <a:lnTo>
                  <a:pt x="1613" y="528"/>
                </a:lnTo>
                <a:lnTo>
                  <a:pt x="1611" y="522"/>
                </a:lnTo>
                <a:lnTo>
                  <a:pt x="1609" y="520"/>
                </a:lnTo>
                <a:lnTo>
                  <a:pt x="1605" y="520"/>
                </a:lnTo>
                <a:lnTo>
                  <a:pt x="1601" y="522"/>
                </a:lnTo>
                <a:lnTo>
                  <a:pt x="1597" y="522"/>
                </a:lnTo>
                <a:lnTo>
                  <a:pt x="1595" y="518"/>
                </a:lnTo>
                <a:lnTo>
                  <a:pt x="1595" y="513"/>
                </a:lnTo>
                <a:lnTo>
                  <a:pt x="1595" y="509"/>
                </a:lnTo>
                <a:lnTo>
                  <a:pt x="1597" y="503"/>
                </a:lnTo>
                <a:lnTo>
                  <a:pt x="1594" y="493"/>
                </a:lnTo>
                <a:lnTo>
                  <a:pt x="1590" y="490"/>
                </a:lnTo>
                <a:lnTo>
                  <a:pt x="1584" y="490"/>
                </a:lnTo>
                <a:lnTo>
                  <a:pt x="1584" y="491"/>
                </a:lnTo>
                <a:lnTo>
                  <a:pt x="1582" y="495"/>
                </a:lnTo>
                <a:lnTo>
                  <a:pt x="1580" y="507"/>
                </a:lnTo>
                <a:lnTo>
                  <a:pt x="1576" y="518"/>
                </a:lnTo>
                <a:lnTo>
                  <a:pt x="1576" y="522"/>
                </a:lnTo>
                <a:lnTo>
                  <a:pt x="1578" y="526"/>
                </a:lnTo>
                <a:lnTo>
                  <a:pt x="1586" y="528"/>
                </a:lnTo>
                <a:lnTo>
                  <a:pt x="1592" y="532"/>
                </a:lnTo>
                <a:lnTo>
                  <a:pt x="1592" y="536"/>
                </a:lnTo>
                <a:lnTo>
                  <a:pt x="1592" y="541"/>
                </a:lnTo>
                <a:lnTo>
                  <a:pt x="1588" y="539"/>
                </a:lnTo>
                <a:lnTo>
                  <a:pt x="1588" y="541"/>
                </a:lnTo>
                <a:lnTo>
                  <a:pt x="1590" y="543"/>
                </a:lnTo>
                <a:lnTo>
                  <a:pt x="1588" y="545"/>
                </a:lnTo>
                <a:lnTo>
                  <a:pt x="1586" y="545"/>
                </a:lnTo>
                <a:lnTo>
                  <a:pt x="1588" y="547"/>
                </a:lnTo>
                <a:lnTo>
                  <a:pt x="1588" y="549"/>
                </a:lnTo>
                <a:lnTo>
                  <a:pt x="1584" y="547"/>
                </a:lnTo>
                <a:lnTo>
                  <a:pt x="1586" y="551"/>
                </a:lnTo>
                <a:lnTo>
                  <a:pt x="1586" y="553"/>
                </a:lnTo>
                <a:lnTo>
                  <a:pt x="1582" y="551"/>
                </a:lnTo>
                <a:lnTo>
                  <a:pt x="1582" y="549"/>
                </a:lnTo>
                <a:lnTo>
                  <a:pt x="1582" y="545"/>
                </a:lnTo>
                <a:lnTo>
                  <a:pt x="1582" y="543"/>
                </a:lnTo>
                <a:lnTo>
                  <a:pt x="1580" y="543"/>
                </a:lnTo>
                <a:lnTo>
                  <a:pt x="1580" y="545"/>
                </a:lnTo>
                <a:lnTo>
                  <a:pt x="1578" y="547"/>
                </a:lnTo>
                <a:lnTo>
                  <a:pt x="1576" y="549"/>
                </a:lnTo>
                <a:lnTo>
                  <a:pt x="1578" y="551"/>
                </a:lnTo>
                <a:lnTo>
                  <a:pt x="1580" y="553"/>
                </a:lnTo>
                <a:lnTo>
                  <a:pt x="1582" y="555"/>
                </a:lnTo>
                <a:lnTo>
                  <a:pt x="1582" y="557"/>
                </a:lnTo>
                <a:lnTo>
                  <a:pt x="1580" y="557"/>
                </a:lnTo>
                <a:lnTo>
                  <a:pt x="1578" y="555"/>
                </a:lnTo>
                <a:lnTo>
                  <a:pt x="1576" y="551"/>
                </a:lnTo>
                <a:lnTo>
                  <a:pt x="1572" y="547"/>
                </a:lnTo>
                <a:lnTo>
                  <a:pt x="1572" y="549"/>
                </a:lnTo>
                <a:lnTo>
                  <a:pt x="1576" y="553"/>
                </a:lnTo>
                <a:lnTo>
                  <a:pt x="1576" y="557"/>
                </a:lnTo>
                <a:lnTo>
                  <a:pt x="1569" y="559"/>
                </a:lnTo>
                <a:lnTo>
                  <a:pt x="1565" y="561"/>
                </a:lnTo>
                <a:lnTo>
                  <a:pt x="1563" y="549"/>
                </a:lnTo>
                <a:lnTo>
                  <a:pt x="1565" y="541"/>
                </a:lnTo>
                <a:lnTo>
                  <a:pt x="1565" y="526"/>
                </a:lnTo>
                <a:lnTo>
                  <a:pt x="1565" y="522"/>
                </a:lnTo>
                <a:lnTo>
                  <a:pt x="1563" y="522"/>
                </a:lnTo>
                <a:lnTo>
                  <a:pt x="1561" y="530"/>
                </a:lnTo>
                <a:lnTo>
                  <a:pt x="1561" y="536"/>
                </a:lnTo>
                <a:lnTo>
                  <a:pt x="1561" y="547"/>
                </a:lnTo>
                <a:lnTo>
                  <a:pt x="1561" y="555"/>
                </a:lnTo>
                <a:lnTo>
                  <a:pt x="1561" y="557"/>
                </a:lnTo>
                <a:lnTo>
                  <a:pt x="1559" y="557"/>
                </a:lnTo>
                <a:lnTo>
                  <a:pt x="1557" y="549"/>
                </a:lnTo>
                <a:lnTo>
                  <a:pt x="1557" y="545"/>
                </a:lnTo>
                <a:lnTo>
                  <a:pt x="1557" y="547"/>
                </a:lnTo>
                <a:lnTo>
                  <a:pt x="1555" y="553"/>
                </a:lnTo>
                <a:lnTo>
                  <a:pt x="1559" y="559"/>
                </a:lnTo>
                <a:lnTo>
                  <a:pt x="1561" y="572"/>
                </a:lnTo>
                <a:lnTo>
                  <a:pt x="1555" y="553"/>
                </a:lnTo>
                <a:lnTo>
                  <a:pt x="1551" y="534"/>
                </a:lnTo>
                <a:lnTo>
                  <a:pt x="1549" y="520"/>
                </a:lnTo>
                <a:lnTo>
                  <a:pt x="1547" y="511"/>
                </a:lnTo>
                <a:lnTo>
                  <a:pt x="1547" y="499"/>
                </a:lnTo>
                <a:lnTo>
                  <a:pt x="1546" y="488"/>
                </a:lnTo>
                <a:lnTo>
                  <a:pt x="1546" y="503"/>
                </a:lnTo>
                <a:lnTo>
                  <a:pt x="1546" y="499"/>
                </a:lnTo>
                <a:lnTo>
                  <a:pt x="1546" y="484"/>
                </a:lnTo>
                <a:lnTo>
                  <a:pt x="1546" y="486"/>
                </a:lnTo>
                <a:lnTo>
                  <a:pt x="1544" y="484"/>
                </a:lnTo>
                <a:lnTo>
                  <a:pt x="1544" y="478"/>
                </a:lnTo>
                <a:lnTo>
                  <a:pt x="1544" y="482"/>
                </a:lnTo>
                <a:lnTo>
                  <a:pt x="1542" y="461"/>
                </a:lnTo>
                <a:lnTo>
                  <a:pt x="1542" y="459"/>
                </a:lnTo>
                <a:lnTo>
                  <a:pt x="1540" y="461"/>
                </a:lnTo>
                <a:lnTo>
                  <a:pt x="1540" y="463"/>
                </a:lnTo>
                <a:lnTo>
                  <a:pt x="1540" y="468"/>
                </a:lnTo>
                <a:lnTo>
                  <a:pt x="1540" y="461"/>
                </a:lnTo>
                <a:lnTo>
                  <a:pt x="1540" y="453"/>
                </a:lnTo>
                <a:lnTo>
                  <a:pt x="1538" y="442"/>
                </a:lnTo>
                <a:lnTo>
                  <a:pt x="1538" y="438"/>
                </a:lnTo>
                <a:lnTo>
                  <a:pt x="1536" y="434"/>
                </a:lnTo>
                <a:lnTo>
                  <a:pt x="1536" y="438"/>
                </a:lnTo>
                <a:lnTo>
                  <a:pt x="1534" y="453"/>
                </a:lnTo>
                <a:lnTo>
                  <a:pt x="1534" y="466"/>
                </a:lnTo>
                <a:lnTo>
                  <a:pt x="1534" y="482"/>
                </a:lnTo>
                <a:lnTo>
                  <a:pt x="1534" y="486"/>
                </a:lnTo>
                <a:lnTo>
                  <a:pt x="1536" y="472"/>
                </a:lnTo>
                <a:lnTo>
                  <a:pt x="1538" y="465"/>
                </a:lnTo>
                <a:lnTo>
                  <a:pt x="1538" y="472"/>
                </a:lnTo>
                <a:lnTo>
                  <a:pt x="1538" y="480"/>
                </a:lnTo>
                <a:lnTo>
                  <a:pt x="1540" y="476"/>
                </a:lnTo>
                <a:lnTo>
                  <a:pt x="1540" y="478"/>
                </a:lnTo>
                <a:lnTo>
                  <a:pt x="1540" y="486"/>
                </a:lnTo>
                <a:lnTo>
                  <a:pt x="1538" y="490"/>
                </a:lnTo>
                <a:lnTo>
                  <a:pt x="1538" y="480"/>
                </a:lnTo>
                <a:lnTo>
                  <a:pt x="1538" y="476"/>
                </a:lnTo>
                <a:lnTo>
                  <a:pt x="1538" y="480"/>
                </a:lnTo>
                <a:lnTo>
                  <a:pt x="1536" y="497"/>
                </a:lnTo>
                <a:lnTo>
                  <a:pt x="1536" y="507"/>
                </a:lnTo>
                <a:lnTo>
                  <a:pt x="1540" y="511"/>
                </a:lnTo>
                <a:lnTo>
                  <a:pt x="1542" y="513"/>
                </a:lnTo>
                <a:lnTo>
                  <a:pt x="1546" y="513"/>
                </a:lnTo>
                <a:lnTo>
                  <a:pt x="1546" y="522"/>
                </a:lnTo>
                <a:lnTo>
                  <a:pt x="1544" y="530"/>
                </a:lnTo>
                <a:lnTo>
                  <a:pt x="1538" y="514"/>
                </a:lnTo>
                <a:lnTo>
                  <a:pt x="1542" y="557"/>
                </a:lnTo>
                <a:lnTo>
                  <a:pt x="1546" y="618"/>
                </a:lnTo>
                <a:lnTo>
                  <a:pt x="1546" y="639"/>
                </a:lnTo>
                <a:lnTo>
                  <a:pt x="1540" y="566"/>
                </a:lnTo>
                <a:lnTo>
                  <a:pt x="1536" y="511"/>
                </a:lnTo>
                <a:lnTo>
                  <a:pt x="1534" y="507"/>
                </a:lnTo>
                <a:lnTo>
                  <a:pt x="1530" y="497"/>
                </a:lnTo>
                <a:lnTo>
                  <a:pt x="1528" y="482"/>
                </a:lnTo>
                <a:lnTo>
                  <a:pt x="1528" y="468"/>
                </a:lnTo>
                <a:lnTo>
                  <a:pt x="1530" y="463"/>
                </a:lnTo>
                <a:lnTo>
                  <a:pt x="1528" y="447"/>
                </a:lnTo>
                <a:lnTo>
                  <a:pt x="1526" y="451"/>
                </a:lnTo>
                <a:lnTo>
                  <a:pt x="1526" y="447"/>
                </a:lnTo>
                <a:lnTo>
                  <a:pt x="1526" y="438"/>
                </a:lnTo>
                <a:lnTo>
                  <a:pt x="1524" y="430"/>
                </a:lnTo>
                <a:lnTo>
                  <a:pt x="1522" y="438"/>
                </a:lnTo>
                <a:lnTo>
                  <a:pt x="1522" y="451"/>
                </a:lnTo>
                <a:lnTo>
                  <a:pt x="1522" y="442"/>
                </a:lnTo>
                <a:lnTo>
                  <a:pt x="1522" y="443"/>
                </a:lnTo>
                <a:lnTo>
                  <a:pt x="1521" y="443"/>
                </a:lnTo>
                <a:lnTo>
                  <a:pt x="1522" y="440"/>
                </a:lnTo>
                <a:lnTo>
                  <a:pt x="1522" y="436"/>
                </a:lnTo>
                <a:lnTo>
                  <a:pt x="1521" y="420"/>
                </a:lnTo>
                <a:lnTo>
                  <a:pt x="1519" y="413"/>
                </a:lnTo>
                <a:lnTo>
                  <a:pt x="1519" y="417"/>
                </a:lnTo>
                <a:lnTo>
                  <a:pt x="1519" y="407"/>
                </a:lnTo>
                <a:lnTo>
                  <a:pt x="1517" y="392"/>
                </a:lnTo>
                <a:lnTo>
                  <a:pt x="1517" y="394"/>
                </a:lnTo>
                <a:lnTo>
                  <a:pt x="1519" y="409"/>
                </a:lnTo>
                <a:lnTo>
                  <a:pt x="1519" y="442"/>
                </a:lnTo>
                <a:lnTo>
                  <a:pt x="1519" y="449"/>
                </a:lnTo>
                <a:lnTo>
                  <a:pt x="1521" y="445"/>
                </a:lnTo>
                <a:lnTo>
                  <a:pt x="1521" y="453"/>
                </a:lnTo>
                <a:lnTo>
                  <a:pt x="1521" y="436"/>
                </a:lnTo>
                <a:lnTo>
                  <a:pt x="1522" y="468"/>
                </a:lnTo>
                <a:lnTo>
                  <a:pt x="1524" y="503"/>
                </a:lnTo>
                <a:lnTo>
                  <a:pt x="1522" y="472"/>
                </a:lnTo>
                <a:lnTo>
                  <a:pt x="1522" y="466"/>
                </a:lnTo>
                <a:lnTo>
                  <a:pt x="1522" y="470"/>
                </a:lnTo>
                <a:lnTo>
                  <a:pt x="1522" y="490"/>
                </a:lnTo>
                <a:lnTo>
                  <a:pt x="1524" y="528"/>
                </a:lnTo>
                <a:lnTo>
                  <a:pt x="1526" y="534"/>
                </a:lnTo>
                <a:lnTo>
                  <a:pt x="1526" y="528"/>
                </a:lnTo>
                <a:lnTo>
                  <a:pt x="1524" y="516"/>
                </a:lnTo>
                <a:lnTo>
                  <a:pt x="1524" y="507"/>
                </a:lnTo>
                <a:lnTo>
                  <a:pt x="1526" y="514"/>
                </a:lnTo>
                <a:lnTo>
                  <a:pt x="1526" y="524"/>
                </a:lnTo>
                <a:lnTo>
                  <a:pt x="1526" y="538"/>
                </a:lnTo>
                <a:lnTo>
                  <a:pt x="1526" y="526"/>
                </a:lnTo>
                <a:lnTo>
                  <a:pt x="1526" y="547"/>
                </a:lnTo>
                <a:lnTo>
                  <a:pt x="1530" y="566"/>
                </a:lnTo>
                <a:lnTo>
                  <a:pt x="1530" y="568"/>
                </a:lnTo>
                <a:lnTo>
                  <a:pt x="1532" y="591"/>
                </a:lnTo>
                <a:lnTo>
                  <a:pt x="1526" y="557"/>
                </a:lnTo>
                <a:lnTo>
                  <a:pt x="1524" y="524"/>
                </a:lnTo>
                <a:lnTo>
                  <a:pt x="1522" y="505"/>
                </a:lnTo>
                <a:lnTo>
                  <a:pt x="1522" y="503"/>
                </a:lnTo>
                <a:lnTo>
                  <a:pt x="1522" y="495"/>
                </a:lnTo>
                <a:lnTo>
                  <a:pt x="1521" y="465"/>
                </a:lnTo>
                <a:lnTo>
                  <a:pt x="1521" y="488"/>
                </a:lnTo>
                <a:lnTo>
                  <a:pt x="1521" y="480"/>
                </a:lnTo>
                <a:lnTo>
                  <a:pt x="1519" y="451"/>
                </a:lnTo>
                <a:lnTo>
                  <a:pt x="1519" y="474"/>
                </a:lnTo>
                <a:lnTo>
                  <a:pt x="1519" y="470"/>
                </a:lnTo>
                <a:lnTo>
                  <a:pt x="1517" y="443"/>
                </a:lnTo>
                <a:lnTo>
                  <a:pt x="1517" y="447"/>
                </a:lnTo>
                <a:lnTo>
                  <a:pt x="1517" y="445"/>
                </a:lnTo>
                <a:lnTo>
                  <a:pt x="1515" y="436"/>
                </a:lnTo>
                <a:lnTo>
                  <a:pt x="1517" y="440"/>
                </a:lnTo>
                <a:lnTo>
                  <a:pt x="1513" y="407"/>
                </a:lnTo>
                <a:lnTo>
                  <a:pt x="1513" y="405"/>
                </a:lnTo>
                <a:lnTo>
                  <a:pt x="1513" y="407"/>
                </a:lnTo>
                <a:lnTo>
                  <a:pt x="1511" y="394"/>
                </a:lnTo>
                <a:lnTo>
                  <a:pt x="1511" y="382"/>
                </a:lnTo>
                <a:lnTo>
                  <a:pt x="1511" y="374"/>
                </a:lnTo>
                <a:lnTo>
                  <a:pt x="1507" y="369"/>
                </a:lnTo>
                <a:lnTo>
                  <a:pt x="1505" y="363"/>
                </a:lnTo>
                <a:lnTo>
                  <a:pt x="1507" y="376"/>
                </a:lnTo>
                <a:lnTo>
                  <a:pt x="1505" y="359"/>
                </a:lnTo>
                <a:lnTo>
                  <a:pt x="1503" y="357"/>
                </a:lnTo>
                <a:lnTo>
                  <a:pt x="1503" y="361"/>
                </a:lnTo>
                <a:lnTo>
                  <a:pt x="1503" y="353"/>
                </a:lnTo>
                <a:lnTo>
                  <a:pt x="1507" y="480"/>
                </a:lnTo>
                <a:lnTo>
                  <a:pt x="1501" y="338"/>
                </a:lnTo>
                <a:lnTo>
                  <a:pt x="1501" y="332"/>
                </a:lnTo>
                <a:lnTo>
                  <a:pt x="1501" y="305"/>
                </a:lnTo>
                <a:lnTo>
                  <a:pt x="1501" y="324"/>
                </a:lnTo>
                <a:lnTo>
                  <a:pt x="1503" y="280"/>
                </a:lnTo>
                <a:lnTo>
                  <a:pt x="1505" y="361"/>
                </a:lnTo>
                <a:lnTo>
                  <a:pt x="1507" y="369"/>
                </a:lnTo>
                <a:lnTo>
                  <a:pt x="1507" y="349"/>
                </a:lnTo>
                <a:lnTo>
                  <a:pt x="1505" y="330"/>
                </a:lnTo>
                <a:lnTo>
                  <a:pt x="1507" y="340"/>
                </a:lnTo>
                <a:lnTo>
                  <a:pt x="1511" y="369"/>
                </a:lnTo>
                <a:lnTo>
                  <a:pt x="1511" y="372"/>
                </a:lnTo>
                <a:lnTo>
                  <a:pt x="1505" y="305"/>
                </a:lnTo>
                <a:lnTo>
                  <a:pt x="1503" y="274"/>
                </a:lnTo>
                <a:lnTo>
                  <a:pt x="1505" y="299"/>
                </a:lnTo>
                <a:lnTo>
                  <a:pt x="1503" y="244"/>
                </a:lnTo>
                <a:lnTo>
                  <a:pt x="1503" y="240"/>
                </a:lnTo>
                <a:lnTo>
                  <a:pt x="1503" y="246"/>
                </a:lnTo>
                <a:lnTo>
                  <a:pt x="1503" y="261"/>
                </a:lnTo>
                <a:lnTo>
                  <a:pt x="1505" y="286"/>
                </a:lnTo>
                <a:lnTo>
                  <a:pt x="1505" y="290"/>
                </a:lnTo>
                <a:lnTo>
                  <a:pt x="1505" y="282"/>
                </a:lnTo>
                <a:lnTo>
                  <a:pt x="1507" y="305"/>
                </a:lnTo>
                <a:lnTo>
                  <a:pt x="1507" y="321"/>
                </a:lnTo>
                <a:lnTo>
                  <a:pt x="1507" y="326"/>
                </a:lnTo>
                <a:lnTo>
                  <a:pt x="1511" y="324"/>
                </a:lnTo>
                <a:lnTo>
                  <a:pt x="1511" y="326"/>
                </a:lnTo>
                <a:lnTo>
                  <a:pt x="1511" y="346"/>
                </a:lnTo>
                <a:lnTo>
                  <a:pt x="1513" y="365"/>
                </a:lnTo>
                <a:lnTo>
                  <a:pt x="1513" y="369"/>
                </a:lnTo>
                <a:lnTo>
                  <a:pt x="1513" y="365"/>
                </a:lnTo>
                <a:lnTo>
                  <a:pt x="1513" y="357"/>
                </a:lnTo>
                <a:lnTo>
                  <a:pt x="1511" y="326"/>
                </a:lnTo>
                <a:lnTo>
                  <a:pt x="1511" y="322"/>
                </a:lnTo>
                <a:lnTo>
                  <a:pt x="1513" y="347"/>
                </a:lnTo>
                <a:lnTo>
                  <a:pt x="1513" y="351"/>
                </a:lnTo>
                <a:lnTo>
                  <a:pt x="1513" y="349"/>
                </a:lnTo>
                <a:lnTo>
                  <a:pt x="1513" y="346"/>
                </a:lnTo>
                <a:lnTo>
                  <a:pt x="1513" y="363"/>
                </a:lnTo>
                <a:lnTo>
                  <a:pt x="1515" y="361"/>
                </a:lnTo>
                <a:lnTo>
                  <a:pt x="1515" y="346"/>
                </a:lnTo>
                <a:lnTo>
                  <a:pt x="1515" y="330"/>
                </a:lnTo>
                <a:lnTo>
                  <a:pt x="1515" y="332"/>
                </a:lnTo>
                <a:lnTo>
                  <a:pt x="1517" y="338"/>
                </a:lnTo>
                <a:lnTo>
                  <a:pt x="1517" y="361"/>
                </a:lnTo>
                <a:lnTo>
                  <a:pt x="1519" y="365"/>
                </a:lnTo>
                <a:lnTo>
                  <a:pt x="1519" y="363"/>
                </a:lnTo>
                <a:lnTo>
                  <a:pt x="1519" y="346"/>
                </a:lnTo>
                <a:lnTo>
                  <a:pt x="1519" y="311"/>
                </a:lnTo>
                <a:lnTo>
                  <a:pt x="1521" y="286"/>
                </a:lnTo>
                <a:lnTo>
                  <a:pt x="1521" y="282"/>
                </a:lnTo>
                <a:lnTo>
                  <a:pt x="1521" y="286"/>
                </a:lnTo>
                <a:lnTo>
                  <a:pt x="1522" y="305"/>
                </a:lnTo>
                <a:lnTo>
                  <a:pt x="1522" y="309"/>
                </a:lnTo>
                <a:lnTo>
                  <a:pt x="1524" y="303"/>
                </a:lnTo>
                <a:lnTo>
                  <a:pt x="1526" y="276"/>
                </a:lnTo>
                <a:lnTo>
                  <a:pt x="1521" y="263"/>
                </a:lnTo>
                <a:lnTo>
                  <a:pt x="1521" y="257"/>
                </a:lnTo>
                <a:lnTo>
                  <a:pt x="1522" y="255"/>
                </a:lnTo>
                <a:lnTo>
                  <a:pt x="1526" y="255"/>
                </a:lnTo>
                <a:lnTo>
                  <a:pt x="1530" y="255"/>
                </a:lnTo>
                <a:lnTo>
                  <a:pt x="1532" y="257"/>
                </a:lnTo>
                <a:lnTo>
                  <a:pt x="1538" y="263"/>
                </a:lnTo>
                <a:lnTo>
                  <a:pt x="1534" y="273"/>
                </a:lnTo>
                <a:lnTo>
                  <a:pt x="1530" y="280"/>
                </a:lnTo>
                <a:lnTo>
                  <a:pt x="1528" y="278"/>
                </a:lnTo>
                <a:lnTo>
                  <a:pt x="1526" y="294"/>
                </a:lnTo>
                <a:lnTo>
                  <a:pt x="1526" y="299"/>
                </a:lnTo>
                <a:lnTo>
                  <a:pt x="1528" y="298"/>
                </a:lnTo>
                <a:lnTo>
                  <a:pt x="1530" y="290"/>
                </a:lnTo>
                <a:lnTo>
                  <a:pt x="1530" y="298"/>
                </a:lnTo>
                <a:lnTo>
                  <a:pt x="1528" y="309"/>
                </a:lnTo>
                <a:lnTo>
                  <a:pt x="1524" y="322"/>
                </a:lnTo>
                <a:lnTo>
                  <a:pt x="1522" y="326"/>
                </a:lnTo>
                <a:lnTo>
                  <a:pt x="1524" y="326"/>
                </a:lnTo>
                <a:lnTo>
                  <a:pt x="1526" y="324"/>
                </a:lnTo>
                <a:lnTo>
                  <a:pt x="1528" y="324"/>
                </a:lnTo>
                <a:lnTo>
                  <a:pt x="1526" y="338"/>
                </a:lnTo>
                <a:lnTo>
                  <a:pt x="1524" y="347"/>
                </a:lnTo>
                <a:lnTo>
                  <a:pt x="1524" y="357"/>
                </a:lnTo>
                <a:lnTo>
                  <a:pt x="1526" y="359"/>
                </a:lnTo>
                <a:lnTo>
                  <a:pt x="1526" y="357"/>
                </a:lnTo>
                <a:lnTo>
                  <a:pt x="1528" y="349"/>
                </a:lnTo>
                <a:lnTo>
                  <a:pt x="1530" y="324"/>
                </a:lnTo>
                <a:lnTo>
                  <a:pt x="1532" y="321"/>
                </a:lnTo>
                <a:lnTo>
                  <a:pt x="1536" y="340"/>
                </a:lnTo>
                <a:lnTo>
                  <a:pt x="1536" y="342"/>
                </a:lnTo>
                <a:lnTo>
                  <a:pt x="1534" y="340"/>
                </a:lnTo>
                <a:lnTo>
                  <a:pt x="1534" y="338"/>
                </a:lnTo>
                <a:lnTo>
                  <a:pt x="1532" y="338"/>
                </a:lnTo>
                <a:lnTo>
                  <a:pt x="1530" y="361"/>
                </a:lnTo>
                <a:lnTo>
                  <a:pt x="1530" y="363"/>
                </a:lnTo>
                <a:lnTo>
                  <a:pt x="1536" y="359"/>
                </a:lnTo>
                <a:lnTo>
                  <a:pt x="1536" y="357"/>
                </a:lnTo>
                <a:lnTo>
                  <a:pt x="1544" y="353"/>
                </a:lnTo>
                <a:lnTo>
                  <a:pt x="1547" y="347"/>
                </a:lnTo>
                <a:lnTo>
                  <a:pt x="1547" y="340"/>
                </a:lnTo>
                <a:lnTo>
                  <a:pt x="1546" y="322"/>
                </a:lnTo>
                <a:lnTo>
                  <a:pt x="1547" y="315"/>
                </a:lnTo>
                <a:lnTo>
                  <a:pt x="1547" y="307"/>
                </a:lnTo>
                <a:lnTo>
                  <a:pt x="1547" y="305"/>
                </a:lnTo>
                <a:lnTo>
                  <a:pt x="1551" y="303"/>
                </a:lnTo>
                <a:lnTo>
                  <a:pt x="1555" y="301"/>
                </a:lnTo>
                <a:lnTo>
                  <a:pt x="1557" y="301"/>
                </a:lnTo>
                <a:lnTo>
                  <a:pt x="1555" y="299"/>
                </a:lnTo>
                <a:lnTo>
                  <a:pt x="1553" y="299"/>
                </a:lnTo>
                <a:lnTo>
                  <a:pt x="1546" y="301"/>
                </a:lnTo>
                <a:lnTo>
                  <a:pt x="1544" y="298"/>
                </a:lnTo>
                <a:lnTo>
                  <a:pt x="1549" y="296"/>
                </a:lnTo>
                <a:lnTo>
                  <a:pt x="1544" y="296"/>
                </a:lnTo>
                <a:lnTo>
                  <a:pt x="1538" y="288"/>
                </a:lnTo>
                <a:lnTo>
                  <a:pt x="1542" y="286"/>
                </a:lnTo>
                <a:lnTo>
                  <a:pt x="1544" y="282"/>
                </a:lnTo>
                <a:lnTo>
                  <a:pt x="1544" y="280"/>
                </a:lnTo>
                <a:lnTo>
                  <a:pt x="1542" y="282"/>
                </a:lnTo>
                <a:lnTo>
                  <a:pt x="1538" y="286"/>
                </a:lnTo>
                <a:lnTo>
                  <a:pt x="1536" y="286"/>
                </a:lnTo>
                <a:lnTo>
                  <a:pt x="1538" y="282"/>
                </a:lnTo>
                <a:lnTo>
                  <a:pt x="1542" y="276"/>
                </a:lnTo>
                <a:lnTo>
                  <a:pt x="1542" y="274"/>
                </a:lnTo>
                <a:lnTo>
                  <a:pt x="1540" y="278"/>
                </a:lnTo>
                <a:lnTo>
                  <a:pt x="1536" y="282"/>
                </a:lnTo>
                <a:lnTo>
                  <a:pt x="1534" y="282"/>
                </a:lnTo>
                <a:lnTo>
                  <a:pt x="1536" y="274"/>
                </a:lnTo>
                <a:lnTo>
                  <a:pt x="1540" y="265"/>
                </a:lnTo>
                <a:lnTo>
                  <a:pt x="1544" y="267"/>
                </a:lnTo>
                <a:lnTo>
                  <a:pt x="1546" y="273"/>
                </a:lnTo>
                <a:lnTo>
                  <a:pt x="1546" y="282"/>
                </a:lnTo>
                <a:lnTo>
                  <a:pt x="1547" y="284"/>
                </a:lnTo>
                <a:lnTo>
                  <a:pt x="1553" y="286"/>
                </a:lnTo>
                <a:lnTo>
                  <a:pt x="1555" y="288"/>
                </a:lnTo>
                <a:lnTo>
                  <a:pt x="1555" y="290"/>
                </a:lnTo>
                <a:lnTo>
                  <a:pt x="1553" y="286"/>
                </a:lnTo>
                <a:lnTo>
                  <a:pt x="1563" y="286"/>
                </a:lnTo>
                <a:lnTo>
                  <a:pt x="1559" y="288"/>
                </a:lnTo>
                <a:lnTo>
                  <a:pt x="1555" y="290"/>
                </a:lnTo>
                <a:lnTo>
                  <a:pt x="1559" y="305"/>
                </a:lnTo>
                <a:lnTo>
                  <a:pt x="1561" y="330"/>
                </a:lnTo>
                <a:lnTo>
                  <a:pt x="1561" y="376"/>
                </a:lnTo>
                <a:lnTo>
                  <a:pt x="1563" y="388"/>
                </a:lnTo>
                <a:lnTo>
                  <a:pt x="1565" y="392"/>
                </a:lnTo>
                <a:lnTo>
                  <a:pt x="1569" y="394"/>
                </a:lnTo>
                <a:lnTo>
                  <a:pt x="1572" y="395"/>
                </a:lnTo>
                <a:lnTo>
                  <a:pt x="1574" y="399"/>
                </a:lnTo>
                <a:lnTo>
                  <a:pt x="1576" y="407"/>
                </a:lnTo>
                <a:lnTo>
                  <a:pt x="1576" y="415"/>
                </a:lnTo>
                <a:lnTo>
                  <a:pt x="1572" y="418"/>
                </a:lnTo>
                <a:lnTo>
                  <a:pt x="1569" y="422"/>
                </a:lnTo>
                <a:lnTo>
                  <a:pt x="1567" y="426"/>
                </a:lnTo>
                <a:lnTo>
                  <a:pt x="1569" y="428"/>
                </a:lnTo>
                <a:lnTo>
                  <a:pt x="1570" y="432"/>
                </a:lnTo>
                <a:lnTo>
                  <a:pt x="1570" y="440"/>
                </a:lnTo>
                <a:lnTo>
                  <a:pt x="1572" y="447"/>
                </a:lnTo>
                <a:lnTo>
                  <a:pt x="1569" y="447"/>
                </a:lnTo>
                <a:lnTo>
                  <a:pt x="1567" y="449"/>
                </a:lnTo>
                <a:lnTo>
                  <a:pt x="1569" y="455"/>
                </a:lnTo>
                <a:lnTo>
                  <a:pt x="1570" y="459"/>
                </a:lnTo>
                <a:lnTo>
                  <a:pt x="1572" y="461"/>
                </a:lnTo>
                <a:lnTo>
                  <a:pt x="1578" y="461"/>
                </a:lnTo>
                <a:lnTo>
                  <a:pt x="1584" y="457"/>
                </a:lnTo>
                <a:lnTo>
                  <a:pt x="1586" y="453"/>
                </a:lnTo>
                <a:lnTo>
                  <a:pt x="1584" y="443"/>
                </a:lnTo>
                <a:lnTo>
                  <a:pt x="1582" y="440"/>
                </a:lnTo>
                <a:lnTo>
                  <a:pt x="1590" y="438"/>
                </a:lnTo>
                <a:lnTo>
                  <a:pt x="1594" y="436"/>
                </a:lnTo>
                <a:lnTo>
                  <a:pt x="1595" y="438"/>
                </a:lnTo>
                <a:lnTo>
                  <a:pt x="1594" y="451"/>
                </a:lnTo>
                <a:lnTo>
                  <a:pt x="1594" y="455"/>
                </a:lnTo>
                <a:lnTo>
                  <a:pt x="1595" y="457"/>
                </a:lnTo>
                <a:lnTo>
                  <a:pt x="1595" y="455"/>
                </a:lnTo>
                <a:lnTo>
                  <a:pt x="1603" y="445"/>
                </a:lnTo>
                <a:lnTo>
                  <a:pt x="1601" y="445"/>
                </a:lnTo>
                <a:lnTo>
                  <a:pt x="1599" y="442"/>
                </a:lnTo>
                <a:lnTo>
                  <a:pt x="1601" y="434"/>
                </a:lnTo>
                <a:lnTo>
                  <a:pt x="1599" y="434"/>
                </a:lnTo>
                <a:lnTo>
                  <a:pt x="1599" y="426"/>
                </a:lnTo>
                <a:lnTo>
                  <a:pt x="1605" y="417"/>
                </a:lnTo>
                <a:lnTo>
                  <a:pt x="1603" y="411"/>
                </a:lnTo>
                <a:lnTo>
                  <a:pt x="1603" y="407"/>
                </a:lnTo>
                <a:lnTo>
                  <a:pt x="1603" y="411"/>
                </a:lnTo>
                <a:lnTo>
                  <a:pt x="1599" y="415"/>
                </a:lnTo>
                <a:lnTo>
                  <a:pt x="1599" y="413"/>
                </a:lnTo>
                <a:lnTo>
                  <a:pt x="1599" y="407"/>
                </a:lnTo>
                <a:lnTo>
                  <a:pt x="1599" y="394"/>
                </a:lnTo>
                <a:lnTo>
                  <a:pt x="1597" y="392"/>
                </a:lnTo>
                <a:lnTo>
                  <a:pt x="1597" y="394"/>
                </a:lnTo>
                <a:lnTo>
                  <a:pt x="1595" y="411"/>
                </a:lnTo>
                <a:lnTo>
                  <a:pt x="1594" y="420"/>
                </a:lnTo>
                <a:lnTo>
                  <a:pt x="1592" y="420"/>
                </a:lnTo>
                <a:lnTo>
                  <a:pt x="1588" y="418"/>
                </a:lnTo>
                <a:lnTo>
                  <a:pt x="1584" y="415"/>
                </a:lnTo>
                <a:lnTo>
                  <a:pt x="1584" y="407"/>
                </a:lnTo>
                <a:lnTo>
                  <a:pt x="1586" y="403"/>
                </a:lnTo>
                <a:lnTo>
                  <a:pt x="1588" y="403"/>
                </a:lnTo>
                <a:lnTo>
                  <a:pt x="1590" y="405"/>
                </a:lnTo>
                <a:lnTo>
                  <a:pt x="1592" y="405"/>
                </a:lnTo>
                <a:lnTo>
                  <a:pt x="1592" y="403"/>
                </a:lnTo>
                <a:lnTo>
                  <a:pt x="1590" y="394"/>
                </a:lnTo>
                <a:lnTo>
                  <a:pt x="1584" y="363"/>
                </a:lnTo>
                <a:lnTo>
                  <a:pt x="1582" y="346"/>
                </a:lnTo>
                <a:lnTo>
                  <a:pt x="1584" y="349"/>
                </a:lnTo>
                <a:lnTo>
                  <a:pt x="1588" y="355"/>
                </a:lnTo>
                <a:lnTo>
                  <a:pt x="1592" y="357"/>
                </a:lnTo>
                <a:lnTo>
                  <a:pt x="1592" y="353"/>
                </a:lnTo>
                <a:lnTo>
                  <a:pt x="1590" y="342"/>
                </a:lnTo>
                <a:lnTo>
                  <a:pt x="1588" y="336"/>
                </a:lnTo>
                <a:lnTo>
                  <a:pt x="1590" y="326"/>
                </a:lnTo>
                <a:lnTo>
                  <a:pt x="1590" y="324"/>
                </a:lnTo>
                <a:lnTo>
                  <a:pt x="1592" y="328"/>
                </a:lnTo>
                <a:lnTo>
                  <a:pt x="1594" y="340"/>
                </a:lnTo>
                <a:lnTo>
                  <a:pt x="1595" y="340"/>
                </a:lnTo>
                <a:lnTo>
                  <a:pt x="1597" y="334"/>
                </a:lnTo>
                <a:lnTo>
                  <a:pt x="1595" y="334"/>
                </a:lnTo>
                <a:lnTo>
                  <a:pt x="1595" y="328"/>
                </a:lnTo>
                <a:lnTo>
                  <a:pt x="1594" y="324"/>
                </a:lnTo>
                <a:lnTo>
                  <a:pt x="1594" y="319"/>
                </a:lnTo>
                <a:lnTo>
                  <a:pt x="1595" y="319"/>
                </a:lnTo>
                <a:lnTo>
                  <a:pt x="1597" y="321"/>
                </a:lnTo>
                <a:lnTo>
                  <a:pt x="1599" y="321"/>
                </a:lnTo>
                <a:lnTo>
                  <a:pt x="1599" y="319"/>
                </a:lnTo>
                <a:lnTo>
                  <a:pt x="1597" y="309"/>
                </a:lnTo>
                <a:lnTo>
                  <a:pt x="1595" y="309"/>
                </a:lnTo>
                <a:lnTo>
                  <a:pt x="1595" y="307"/>
                </a:lnTo>
                <a:lnTo>
                  <a:pt x="1594" y="307"/>
                </a:lnTo>
                <a:lnTo>
                  <a:pt x="1594" y="311"/>
                </a:lnTo>
                <a:lnTo>
                  <a:pt x="1588" y="298"/>
                </a:lnTo>
                <a:lnTo>
                  <a:pt x="1590" y="299"/>
                </a:lnTo>
                <a:lnTo>
                  <a:pt x="1594" y="301"/>
                </a:lnTo>
                <a:lnTo>
                  <a:pt x="1595" y="301"/>
                </a:lnTo>
                <a:lnTo>
                  <a:pt x="1597" y="299"/>
                </a:lnTo>
                <a:lnTo>
                  <a:pt x="1597" y="296"/>
                </a:lnTo>
                <a:lnTo>
                  <a:pt x="1599" y="296"/>
                </a:lnTo>
                <a:lnTo>
                  <a:pt x="1601" y="299"/>
                </a:lnTo>
                <a:lnTo>
                  <a:pt x="1607" y="286"/>
                </a:lnTo>
                <a:lnTo>
                  <a:pt x="1607" y="280"/>
                </a:lnTo>
                <a:lnTo>
                  <a:pt x="1607" y="273"/>
                </a:lnTo>
                <a:lnTo>
                  <a:pt x="1607" y="261"/>
                </a:lnTo>
                <a:lnTo>
                  <a:pt x="1607" y="259"/>
                </a:lnTo>
                <a:lnTo>
                  <a:pt x="1611" y="257"/>
                </a:lnTo>
                <a:lnTo>
                  <a:pt x="1622" y="261"/>
                </a:lnTo>
                <a:lnTo>
                  <a:pt x="1624" y="261"/>
                </a:lnTo>
                <a:lnTo>
                  <a:pt x="1624" y="257"/>
                </a:lnTo>
                <a:lnTo>
                  <a:pt x="1617" y="246"/>
                </a:lnTo>
                <a:lnTo>
                  <a:pt x="1615" y="242"/>
                </a:lnTo>
                <a:lnTo>
                  <a:pt x="1617" y="240"/>
                </a:lnTo>
                <a:lnTo>
                  <a:pt x="1618" y="240"/>
                </a:lnTo>
                <a:lnTo>
                  <a:pt x="1624" y="242"/>
                </a:lnTo>
                <a:lnTo>
                  <a:pt x="1459" y="129"/>
                </a:lnTo>
                <a:lnTo>
                  <a:pt x="8" y="411"/>
                </a:lnTo>
                <a:lnTo>
                  <a:pt x="8" y="407"/>
                </a:lnTo>
                <a:lnTo>
                  <a:pt x="10" y="405"/>
                </a:lnTo>
                <a:lnTo>
                  <a:pt x="10" y="409"/>
                </a:lnTo>
                <a:lnTo>
                  <a:pt x="8" y="411"/>
                </a:lnTo>
                <a:lnTo>
                  <a:pt x="1459" y="129"/>
                </a:lnTo>
                <a:lnTo>
                  <a:pt x="10" y="632"/>
                </a:lnTo>
                <a:lnTo>
                  <a:pt x="10" y="630"/>
                </a:lnTo>
                <a:lnTo>
                  <a:pt x="11" y="645"/>
                </a:lnTo>
                <a:lnTo>
                  <a:pt x="10" y="632"/>
                </a:lnTo>
                <a:lnTo>
                  <a:pt x="1459" y="129"/>
                </a:lnTo>
                <a:lnTo>
                  <a:pt x="34" y="651"/>
                </a:lnTo>
                <a:lnTo>
                  <a:pt x="33" y="643"/>
                </a:lnTo>
                <a:lnTo>
                  <a:pt x="34" y="647"/>
                </a:lnTo>
                <a:lnTo>
                  <a:pt x="34" y="651"/>
                </a:lnTo>
                <a:lnTo>
                  <a:pt x="1459" y="129"/>
                </a:lnTo>
                <a:lnTo>
                  <a:pt x="42" y="430"/>
                </a:lnTo>
                <a:lnTo>
                  <a:pt x="42" y="428"/>
                </a:lnTo>
                <a:lnTo>
                  <a:pt x="44" y="434"/>
                </a:lnTo>
                <a:lnTo>
                  <a:pt x="42" y="436"/>
                </a:lnTo>
                <a:lnTo>
                  <a:pt x="44" y="434"/>
                </a:lnTo>
                <a:lnTo>
                  <a:pt x="44" y="443"/>
                </a:lnTo>
                <a:lnTo>
                  <a:pt x="42" y="438"/>
                </a:lnTo>
                <a:lnTo>
                  <a:pt x="40" y="434"/>
                </a:lnTo>
                <a:lnTo>
                  <a:pt x="42" y="430"/>
                </a:lnTo>
                <a:lnTo>
                  <a:pt x="1459" y="129"/>
                </a:lnTo>
                <a:lnTo>
                  <a:pt x="44" y="570"/>
                </a:lnTo>
                <a:lnTo>
                  <a:pt x="44" y="578"/>
                </a:lnTo>
                <a:lnTo>
                  <a:pt x="42" y="562"/>
                </a:lnTo>
                <a:lnTo>
                  <a:pt x="44" y="568"/>
                </a:lnTo>
                <a:lnTo>
                  <a:pt x="44" y="570"/>
                </a:lnTo>
                <a:lnTo>
                  <a:pt x="1459" y="129"/>
                </a:lnTo>
                <a:lnTo>
                  <a:pt x="44" y="641"/>
                </a:lnTo>
                <a:lnTo>
                  <a:pt x="44" y="639"/>
                </a:lnTo>
                <a:lnTo>
                  <a:pt x="46" y="620"/>
                </a:lnTo>
                <a:lnTo>
                  <a:pt x="46" y="630"/>
                </a:lnTo>
                <a:lnTo>
                  <a:pt x="46" y="634"/>
                </a:lnTo>
                <a:lnTo>
                  <a:pt x="46" y="637"/>
                </a:lnTo>
                <a:lnTo>
                  <a:pt x="44" y="641"/>
                </a:lnTo>
                <a:lnTo>
                  <a:pt x="1459" y="129"/>
                </a:lnTo>
                <a:lnTo>
                  <a:pt x="46" y="562"/>
                </a:lnTo>
                <a:lnTo>
                  <a:pt x="46" y="564"/>
                </a:lnTo>
                <a:lnTo>
                  <a:pt x="44" y="553"/>
                </a:lnTo>
                <a:lnTo>
                  <a:pt x="46" y="516"/>
                </a:lnTo>
                <a:lnTo>
                  <a:pt x="46" y="562"/>
                </a:lnTo>
                <a:lnTo>
                  <a:pt x="1459" y="129"/>
                </a:lnTo>
                <a:lnTo>
                  <a:pt x="50" y="584"/>
                </a:lnTo>
                <a:lnTo>
                  <a:pt x="48" y="568"/>
                </a:lnTo>
                <a:lnTo>
                  <a:pt x="48" y="514"/>
                </a:lnTo>
                <a:lnTo>
                  <a:pt x="44" y="457"/>
                </a:lnTo>
                <a:lnTo>
                  <a:pt x="46" y="455"/>
                </a:lnTo>
                <a:lnTo>
                  <a:pt x="46" y="451"/>
                </a:lnTo>
                <a:lnTo>
                  <a:pt x="50" y="513"/>
                </a:lnTo>
                <a:lnTo>
                  <a:pt x="52" y="545"/>
                </a:lnTo>
                <a:lnTo>
                  <a:pt x="50" y="584"/>
                </a:lnTo>
                <a:lnTo>
                  <a:pt x="1459" y="129"/>
                </a:lnTo>
                <a:lnTo>
                  <a:pt x="1557" y="1098"/>
                </a:lnTo>
                <a:lnTo>
                  <a:pt x="1559" y="1100"/>
                </a:lnTo>
                <a:lnTo>
                  <a:pt x="1557" y="1104"/>
                </a:lnTo>
                <a:lnTo>
                  <a:pt x="1555" y="1102"/>
                </a:lnTo>
                <a:lnTo>
                  <a:pt x="1557" y="1098"/>
                </a:lnTo>
                <a:lnTo>
                  <a:pt x="1459" y="129"/>
                </a:lnTo>
                <a:lnTo>
                  <a:pt x="1555" y="1098"/>
                </a:lnTo>
                <a:lnTo>
                  <a:pt x="1557" y="1098"/>
                </a:lnTo>
                <a:lnTo>
                  <a:pt x="1555" y="1102"/>
                </a:lnTo>
                <a:lnTo>
                  <a:pt x="1553" y="1100"/>
                </a:lnTo>
                <a:lnTo>
                  <a:pt x="1555" y="1098"/>
                </a:lnTo>
                <a:lnTo>
                  <a:pt x="1459" y="129"/>
                </a:lnTo>
                <a:lnTo>
                  <a:pt x="1559" y="668"/>
                </a:lnTo>
                <a:lnTo>
                  <a:pt x="1561" y="676"/>
                </a:lnTo>
                <a:lnTo>
                  <a:pt x="1559" y="680"/>
                </a:lnTo>
                <a:lnTo>
                  <a:pt x="1561" y="676"/>
                </a:lnTo>
                <a:lnTo>
                  <a:pt x="1563" y="678"/>
                </a:lnTo>
                <a:lnTo>
                  <a:pt x="1559" y="687"/>
                </a:lnTo>
                <a:lnTo>
                  <a:pt x="1557" y="699"/>
                </a:lnTo>
                <a:lnTo>
                  <a:pt x="1555" y="699"/>
                </a:lnTo>
                <a:lnTo>
                  <a:pt x="1559" y="680"/>
                </a:lnTo>
                <a:lnTo>
                  <a:pt x="1555" y="689"/>
                </a:lnTo>
                <a:lnTo>
                  <a:pt x="1553" y="697"/>
                </a:lnTo>
                <a:lnTo>
                  <a:pt x="1551" y="695"/>
                </a:lnTo>
                <a:lnTo>
                  <a:pt x="1551" y="689"/>
                </a:lnTo>
                <a:lnTo>
                  <a:pt x="1553" y="680"/>
                </a:lnTo>
                <a:lnTo>
                  <a:pt x="1559" y="668"/>
                </a:lnTo>
                <a:lnTo>
                  <a:pt x="1459" y="129"/>
                </a:lnTo>
                <a:lnTo>
                  <a:pt x="1549" y="741"/>
                </a:lnTo>
                <a:lnTo>
                  <a:pt x="1547" y="751"/>
                </a:lnTo>
                <a:lnTo>
                  <a:pt x="1546" y="749"/>
                </a:lnTo>
                <a:lnTo>
                  <a:pt x="1546" y="745"/>
                </a:lnTo>
                <a:lnTo>
                  <a:pt x="1549" y="741"/>
                </a:lnTo>
                <a:lnTo>
                  <a:pt x="1459" y="129"/>
                </a:lnTo>
                <a:lnTo>
                  <a:pt x="1490" y="912"/>
                </a:lnTo>
                <a:lnTo>
                  <a:pt x="1492" y="908"/>
                </a:lnTo>
                <a:lnTo>
                  <a:pt x="1494" y="904"/>
                </a:lnTo>
                <a:lnTo>
                  <a:pt x="1498" y="904"/>
                </a:lnTo>
                <a:lnTo>
                  <a:pt x="1498" y="906"/>
                </a:lnTo>
                <a:lnTo>
                  <a:pt x="1494" y="910"/>
                </a:lnTo>
                <a:lnTo>
                  <a:pt x="1492" y="912"/>
                </a:lnTo>
                <a:lnTo>
                  <a:pt x="1490" y="912"/>
                </a:lnTo>
                <a:lnTo>
                  <a:pt x="1459" y="129"/>
                </a:lnTo>
                <a:lnTo>
                  <a:pt x="1488" y="914"/>
                </a:lnTo>
                <a:lnTo>
                  <a:pt x="1492" y="918"/>
                </a:lnTo>
                <a:lnTo>
                  <a:pt x="1492" y="920"/>
                </a:lnTo>
                <a:lnTo>
                  <a:pt x="1490" y="922"/>
                </a:lnTo>
                <a:lnTo>
                  <a:pt x="1492" y="920"/>
                </a:lnTo>
                <a:lnTo>
                  <a:pt x="1492" y="922"/>
                </a:lnTo>
                <a:lnTo>
                  <a:pt x="1488" y="923"/>
                </a:lnTo>
                <a:lnTo>
                  <a:pt x="1492" y="927"/>
                </a:lnTo>
                <a:lnTo>
                  <a:pt x="1496" y="922"/>
                </a:lnTo>
                <a:lnTo>
                  <a:pt x="1498" y="918"/>
                </a:lnTo>
                <a:lnTo>
                  <a:pt x="1496" y="918"/>
                </a:lnTo>
                <a:lnTo>
                  <a:pt x="1498" y="916"/>
                </a:lnTo>
                <a:lnTo>
                  <a:pt x="1498" y="923"/>
                </a:lnTo>
                <a:lnTo>
                  <a:pt x="1498" y="927"/>
                </a:lnTo>
                <a:lnTo>
                  <a:pt x="1496" y="929"/>
                </a:lnTo>
                <a:lnTo>
                  <a:pt x="1496" y="933"/>
                </a:lnTo>
                <a:lnTo>
                  <a:pt x="1494" y="937"/>
                </a:lnTo>
                <a:lnTo>
                  <a:pt x="1496" y="939"/>
                </a:lnTo>
                <a:lnTo>
                  <a:pt x="1492" y="946"/>
                </a:lnTo>
                <a:lnTo>
                  <a:pt x="1490" y="946"/>
                </a:lnTo>
                <a:lnTo>
                  <a:pt x="1488" y="927"/>
                </a:lnTo>
                <a:lnTo>
                  <a:pt x="1488" y="914"/>
                </a:lnTo>
                <a:lnTo>
                  <a:pt x="1459" y="129"/>
                </a:lnTo>
                <a:lnTo>
                  <a:pt x="1455" y="136"/>
                </a:lnTo>
                <a:lnTo>
                  <a:pt x="1448" y="134"/>
                </a:lnTo>
                <a:lnTo>
                  <a:pt x="1453" y="138"/>
                </a:lnTo>
                <a:lnTo>
                  <a:pt x="1451" y="138"/>
                </a:lnTo>
                <a:lnTo>
                  <a:pt x="1434" y="119"/>
                </a:lnTo>
                <a:lnTo>
                  <a:pt x="1421" y="102"/>
                </a:lnTo>
                <a:lnTo>
                  <a:pt x="1421" y="100"/>
                </a:lnTo>
                <a:lnTo>
                  <a:pt x="1421" y="98"/>
                </a:lnTo>
                <a:lnTo>
                  <a:pt x="1425" y="100"/>
                </a:lnTo>
                <a:lnTo>
                  <a:pt x="1426" y="102"/>
                </a:lnTo>
                <a:lnTo>
                  <a:pt x="1440" y="119"/>
                </a:lnTo>
                <a:lnTo>
                  <a:pt x="1440" y="121"/>
                </a:lnTo>
                <a:lnTo>
                  <a:pt x="1442" y="121"/>
                </a:lnTo>
                <a:lnTo>
                  <a:pt x="1450" y="130"/>
                </a:lnTo>
                <a:lnTo>
                  <a:pt x="1457" y="136"/>
                </a:lnTo>
                <a:lnTo>
                  <a:pt x="1455" y="136"/>
                </a:lnTo>
                <a:lnTo>
                  <a:pt x="1459" y="129"/>
                </a:lnTo>
                <a:lnTo>
                  <a:pt x="1423" y="98"/>
                </a:lnTo>
                <a:lnTo>
                  <a:pt x="1425" y="98"/>
                </a:lnTo>
                <a:lnTo>
                  <a:pt x="1425" y="100"/>
                </a:lnTo>
                <a:lnTo>
                  <a:pt x="1423" y="98"/>
                </a:lnTo>
                <a:lnTo>
                  <a:pt x="1459" y="129"/>
                </a:lnTo>
                <a:lnTo>
                  <a:pt x="1473" y="152"/>
                </a:lnTo>
                <a:lnTo>
                  <a:pt x="1471" y="152"/>
                </a:lnTo>
                <a:lnTo>
                  <a:pt x="1469" y="152"/>
                </a:lnTo>
                <a:lnTo>
                  <a:pt x="1463" y="152"/>
                </a:lnTo>
                <a:lnTo>
                  <a:pt x="1461" y="150"/>
                </a:lnTo>
                <a:lnTo>
                  <a:pt x="1459" y="146"/>
                </a:lnTo>
                <a:lnTo>
                  <a:pt x="1463" y="146"/>
                </a:lnTo>
                <a:lnTo>
                  <a:pt x="1463" y="144"/>
                </a:lnTo>
                <a:lnTo>
                  <a:pt x="1459" y="142"/>
                </a:lnTo>
                <a:lnTo>
                  <a:pt x="1461" y="142"/>
                </a:lnTo>
                <a:lnTo>
                  <a:pt x="1459" y="142"/>
                </a:lnTo>
                <a:lnTo>
                  <a:pt x="1461" y="140"/>
                </a:lnTo>
                <a:lnTo>
                  <a:pt x="1461" y="138"/>
                </a:lnTo>
                <a:lnTo>
                  <a:pt x="1469" y="148"/>
                </a:lnTo>
                <a:lnTo>
                  <a:pt x="1473" y="150"/>
                </a:lnTo>
                <a:lnTo>
                  <a:pt x="1473" y="152"/>
                </a:lnTo>
                <a:lnTo>
                  <a:pt x="1459" y="129"/>
                </a:lnTo>
                <a:lnTo>
                  <a:pt x="1471" y="140"/>
                </a:lnTo>
                <a:lnTo>
                  <a:pt x="1474" y="146"/>
                </a:lnTo>
                <a:lnTo>
                  <a:pt x="1459" y="134"/>
                </a:lnTo>
                <a:lnTo>
                  <a:pt x="1444" y="121"/>
                </a:lnTo>
                <a:lnTo>
                  <a:pt x="1446" y="121"/>
                </a:lnTo>
                <a:lnTo>
                  <a:pt x="1448" y="121"/>
                </a:lnTo>
                <a:lnTo>
                  <a:pt x="1446" y="121"/>
                </a:lnTo>
                <a:lnTo>
                  <a:pt x="1446" y="119"/>
                </a:lnTo>
                <a:lnTo>
                  <a:pt x="1444" y="119"/>
                </a:lnTo>
                <a:lnTo>
                  <a:pt x="1442" y="119"/>
                </a:lnTo>
                <a:lnTo>
                  <a:pt x="1442" y="121"/>
                </a:lnTo>
                <a:lnTo>
                  <a:pt x="1440" y="117"/>
                </a:lnTo>
                <a:lnTo>
                  <a:pt x="1436" y="111"/>
                </a:lnTo>
                <a:lnTo>
                  <a:pt x="1430" y="107"/>
                </a:lnTo>
                <a:lnTo>
                  <a:pt x="1428" y="102"/>
                </a:lnTo>
                <a:lnTo>
                  <a:pt x="1430" y="104"/>
                </a:lnTo>
                <a:lnTo>
                  <a:pt x="1432" y="106"/>
                </a:lnTo>
                <a:lnTo>
                  <a:pt x="1434" y="104"/>
                </a:lnTo>
                <a:lnTo>
                  <a:pt x="1438" y="106"/>
                </a:lnTo>
                <a:lnTo>
                  <a:pt x="1434" y="104"/>
                </a:lnTo>
                <a:lnTo>
                  <a:pt x="1434" y="100"/>
                </a:lnTo>
                <a:lnTo>
                  <a:pt x="1430" y="102"/>
                </a:lnTo>
                <a:lnTo>
                  <a:pt x="1428" y="100"/>
                </a:lnTo>
                <a:lnTo>
                  <a:pt x="1432" y="100"/>
                </a:lnTo>
                <a:lnTo>
                  <a:pt x="1430" y="100"/>
                </a:lnTo>
                <a:lnTo>
                  <a:pt x="1426" y="100"/>
                </a:lnTo>
                <a:lnTo>
                  <a:pt x="1425" y="100"/>
                </a:lnTo>
                <a:lnTo>
                  <a:pt x="1425" y="98"/>
                </a:lnTo>
                <a:lnTo>
                  <a:pt x="1426" y="100"/>
                </a:lnTo>
                <a:lnTo>
                  <a:pt x="1423" y="98"/>
                </a:lnTo>
                <a:lnTo>
                  <a:pt x="1423" y="96"/>
                </a:lnTo>
                <a:lnTo>
                  <a:pt x="1419" y="96"/>
                </a:lnTo>
                <a:lnTo>
                  <a:pt x="1415" y="94"/>
                </a:lnTo>
                <a:lnTo>
                  <a:pt x="1417" y="86"/>
                </a:lnTo>
                <a:lnTo>
                  <a:pt x="1417" y="84"/>
                </a:lnTo>
                <a:lnTo>
                  <a:pt x="1415" y="82"/>
                </a:lnTo>
                <a:lnTo>
                  <a:pt x="1415" y="84"/>
                </a:lnTo>
                <a:lnTo>
                  <a:pt x="1413" y="88"/>
                </a:lnTo>
                <a:lnTo>
                  <a:pt x="1407" y="82"/>
                </a:lnTo>
                <a:lnTo>
                  <a:pt x="1411" y="79"/>
                </a:lnTo>
                <a:lnTo>
                  <a:pt x="1417" y="82"/>
                </a:lnTo>
                <a:lnTo>
                  <a:pt x="1413" y="79"/>
                </a:lnTo>
                <a:lnTo>
                  <a:pt x="1415" y="73"/>
                </a:lnTo>
                <a:lnTo>
                  <a:pt x="1417" y="73"/>
                </a:lnTo>
                <a:lnTo>
                  <a:pt x="1436" y="96"/>
                </a:lnTo>
                <a:lnTo>
                  <a:pt x="1432" y="90"/>
                </a:lnTo>
                <a:lnTo>
                  <a:pt x="1426" y="81"/>
                </a:lnTo>
                <a:lnTo>
                  <a:pt x="1421" y="69"/>
                </a:lnTo>
                <a:lnTo>
                  <a:pt x="1421" y="67"/>
                </a:lnTo>
                <a:lnTo>
                  <a:pt x="1419" y="69"/>
                </a:lnTo>
                <a:lnTo>
                  <a:pt x="1419" y="65"/>
                </a:lnTo>
                <a:lnTo>
                  <a:pt x="1419" y="63"/>
                </a:lnTo>
                <a:lnTo>
                  <a:pt x="1417" y="63"/>
                </a:lnTo>
                <a:lnTo>
                  <a:pt x="1413" y="56"/>
                </a:lnTo>
                <a:lnTo>
                  <a:pt x="1413" y="54"/>
                </a:lnTo>
                <a:lnTo>
                  <a:pt x="1413" y="52"/>
                </a:lnTo>
                <a:lnTo>
                  <a:pt x="1411" y="54"/>
                </a:lnTo>
                <a:lnTo>
                  <a:pt x="1409" y="50"/>
                </a:lnTo>
                <a:lnTo>
                  <a:pt x="1409" y="48"/>
                </a:lnTo>
                <a:lnTo>
                  <a:pt x="1409" y="50"/>
                </a:lnTo>
                <a:lnTo>
                  <a:pt x="1407" y="48"/>
                </a:lnTo>
                <a:lnTo>
                  <a:pt x="1409" y="44"/>
                </a:lnTo>
                <a:lnTo>
                  <a:pt x="1421" y="59"/>
                </a:lnTo>
                <a:lnTo>
                  <a:pt x="1442" y="90"/>
                </a:lnTo>
                <a:lnTo>
                  <a:pt x="1461" y="111"/>
                </a:lnTo>
                <a:lnTo>
                  <a:pt x="1474" y="125"/>
                </a:lnTo>
                <a:lnTo>
                  <a:pt x="1486" y="132"/>
                </a:lnTo>
                <a:lnTo>
                  <a:pt x="1482" y="134"/>
                </a:lnTo>
                <a:lnTo>
                  <a:pt x="1478" y="142"/>
                </a:lnTo>
                <a:lnTo>
                  <a:pt x="1473" y="140"/>
                </a:lnTo>
                <a:lnTo>
                  <a:pt x="1471" y="140"/>
                </a:lnTo>
                <a:lnTo>
                  <a:pt x="1459" y="129"/>
                </a:lnTo>
                <a:lnTo>
                  <a:pt x="1428" y="100"/>
                </a:lnTo>
                <a:lnTo>
                  <a:pt x="1430" y="102"/>
                </a:lnTo>
                <a:lnTo>
                  <a:pt x="1428" y="102"/>
                </a:lnTo>
                <a:lnTo>
                  <a:pt x="1428" y="100"/>
                </a:lnTo>
                <a:lnTo>
                  <a:pt x="1459" y="129"/>
                </a:lnTo>
                <a:lnTo>
                  <a:pt x="1484" y="971"/>
                </a:lnTo>
                <a:lnTo>
                  <a:pt x="1482" y="973"/>
                </a:lnTo>
                <a:lnTo>
                  <a:pt x="1484" y="970"/>
                </a:lnTo>
                <a:lnTo>
                  <a:pt x="1484" y="971"/>
                </a:lnTo>
                <a:lnTo>
                  <a:pt x="1459" y="129"/>
                </a:lnTo>
                <a:lnTo>
                  <a:pt x="1486" y="964"/>
                </a:lnTo>
                <a:lnTo>
                  <a:pt x="1486" y="975"/>
                </a:lnTo>
                <a:lnTo>
                  <a:pt x="1484" y="970"/>
                </a:lnTo>
                <a:lnTo>
                  <a:pt x="1486" y="964"/>
                </a:lnTo>
                <a:lnTo>
                  <a:pt x="1459" y="129"/>
                </a:lnTo>
                <a:lnTo>
                  <a:pt x="1540" y="1075"/>
                </a:lnTo>
                <a:lnTo>
                  <a:pt x="1536" y="1073"/>
                </a:lnTo>
                <a:lnTo>
                  <a:pt x="1536" y="1069"/>
                </a:lnTo>
                <a:lnTo>
                  <a:pt x="1540" y="1064"/>
                </a:lnTo>
                <a:lnTo>
                  <a:pt x="1538" y="1066"/>
                </a:lnTo>
                <a:lnTo>
                  <a:pt x="1542" y="1064"/>
                </a:lnTo>
                <a:lnTo>
                  <a:pt x="1542" y="1069"/>
                </a:lnTo>
                <a:lnTo>
                  <a:pt x="1540" y="1075"/>
                </a:lnTo>
                <a:lnTo>
                  <a:pt x="1459" y="129"/>
                </a:lnTo>
                <a:lnTo>
                  <a:pt x="1542" y="1077"/>
                </a:lnTo>
                <a:lnTo>
                  <a:pt x="1544" y="1077"/>
                </a:lnTo>
                <a:lnTo>
                  <a:pt x="1544" y="1081"/>
                </a:lnTo>
                <a:lnTo>
                  <a:pt x="1544" y="1083"/>
                </a:lnTo>
                <a:lnTo>
                  <a:pt x="1542" y="1077"/>
                </a:lnTo>
                <a:lnTo>
                  <a:pt x="1459" y="129"/>
                </a:lnTo>
                <a:lnTo>
                  <a:pt x="1544" y="1006"/>
                </a:lnTo>
                <a:lnTo>
                  <a:pt x="1544" y="1004"/>
                </a:lnTo>
                <a:lnTo>
                  <a:pt x="1546" y="1004"/>
                </a:lnTo>
                <a:lnTo>
                  <a:pt x="1547" y="1002"/>
                </a:lnTo>
                <a:lnTo>
                  <a:pt x="1546" y="1004"/>
                </a:lnTo>
                <a:lnTo>
                  <a:pt x="1544" y="1006"/>
                </a:lnTo>
                <a:lnTo>
                  <a:pt x="1459" y="129"/>
                </a:lnTo>
                <a:lnTo>
                  <a:pt x="1549" y="1096"/>
                </a:lnTo>
                <a:lnTo>
                  <a:pt x="1546" y="1090"/>
                </a:lnTo>
                <a:lnTo>
                  <a:pt x="1547" y="1092"/>
                </a:lnTo>
                <a:lnTo>
                  <a:pt x="1549" y="1089"/>
                </a:lnTo>
                <a:lnTo>
                  <a:pt x="1549" y="1087"/>
                </a:lnTo>
                <a:lnTo>
                  <a:pt x="1549" y="1085"/>
                </a:lnTo>
                <a:lnTo>
                  <a:pt x="1546" y="1089"/>
                </a:lnTo>
                <a:lnTo>
                  <a:pt x="1544" y="1083"/>
                </a:lnTo>
                <a:lnTo>
                  <a:pt x="1546" y="1083"/>
                </a:lnTo>
                <a:lnTo>
                  <a:pt x="1546" y="1085"/>
                </a:lnTo>
                <a:lnTo>
                  <a:pt x="1547" y="1081"/>
                </a:lnTo>
                <a:lnTo>
                  <a:pt x="1549" y="1089"/>
                </a:lnTo>
                <a:lnTo>
                  <a:pt x="1549" y="1096"/>
                </a:lnTo>
                <a:lnTo>
                  <a:pt x="1459" y="129"/>
                </a:lnTo>
                <a:lnTo>
                  <a:pt x="1549" y="1042"/>
                </a:lnTo>
                <a:lnTo>
                  <a:pt x="1547" y="1046"/>
                </a:lnTo>
                <a:lnTo>
                  <a:pt x="1547" y="1044"/>
                </a:lnTo>
                <a:lnTo>
                  <a:pt x="1549" y="1042"/>
                </a:lnTo>
                <a:lnTo>
                  <a:pt x="1459" y="129"/>
                </a:lnTo>
                <a:lnTo>
                  <a:pt x="1536" y="948"/>
                </a:lnTo>
                <a:lnTo>
                  <a:pt x="1544" y="950"/>
                </a:lnTo>
                <a:lnTo>
                  <a:pt x="1549" y="948"/>
                </a:lnTo>
                <a:lnTo>
                  <a:pt x="1551" y="950"/>
                </a:lnTo>
                <a:lnTo>
                  <a:pt x="1553" y="952"/>
                </a:lnTo>
                <a:lnTo>
                  <a:pt x="1557" y="952"/>
                </a:lnTo>
                <a:lnTo>
                  <a:pt x="1557" y="958"/>
                </a:lnTo>
                <a:lnTo>
                  <a:pt x="1551" y="956"/>
                </a:lnTo>
                <a:lnTo>
                  <a:pt x="1547" y="956"/>
                </a:lnTo>
                <a:lnTo>
                  <a:pt x="1538" y="958"/>
                </a:lnTo>
                <a:lnTo>
                  <a:pt x="1538" y="954"/>
                </a:lnTo>
                <a:lnTo>
                  <a:pt x="1536" y="956"/>
                </a:lnTo>
                <a:lnTo>
                  <a:pt x="1536" y="954"/>
                </a:lnTo>
                <a:lnTo>
                  <a:pt x="1553" y="952"/>
                </a:lnTo>
                <a:lnTo>
                  <a:pt x="1536" y="952"/>
                </a:lnTo>
                <a:lnTo>
                  <a:pt x="1536" y="948"/>
                </a:lnTo>
                <a:lnTo>
                  <a:pt x="1459" y="129"/>
                </a:lnTo>
                <a:lnTo>
                  <a:pt x="1538" y="975"/>
                </a:lnTo>
                <a:lnTo>
                  <a:pt x="1540" y="977"/>
                </a:lnTo>
                <a:lnTo>
                  <a:pt x="1538" y="977"/>
                </a:lnTo>
                <a:lnTo>
                  <a:pt x="1538" y="975"/>
                </a:lnTo>
                <a:lnTo>
                  <a:pt x="1459" y="129"/>
                </a:lnTo>
                <a:lnTo>
                  <a:pt x="1536" y="975"/>
                </a:lnTo>
                <a:lnTo>
                  <a:pt x="1536" y="977"/>
                </a:lnTo>
                <a:lnTo>
                  <a:pt x="1534" y="977"/>
                </a:lnTo>
                <a:lnTo>
                  <a:pt x="1536" y="975"/>
                </a:lnTo>
                <a:lnTo>
                  <a:pt x="1459" y="129"/>
                </a:lnTo>
                <a:lnTo>
                  <a:pt x="1530" y="898"/>
                </a:lnTo>
                <a:lnTo>
                  <a:pt x="1530" y="900"/>
                </a:lnTo>
                <a:lnTo>
                  <a:pt x="1528" y="898"/>
                </a:lnTo>
                <a:lnTo>
                  <a:pt x="1530" y="898"/>
                </a:lnTo>
                <a:lnTo>
                  <a:pt x="1459" y="129"/>
                </a:lnTo>
                <a:lnTo>
                  <a:pt x="1517" y="996"/>
                </a:lnTo>
                <a:lnTo>
                  <a:pt x="1519" y="998"/>
                </a:lnTo>
                <a:lnTo>
                  <a:pt x="1522" y="1000"/>
                </a:lnTo>
                <a:lnTo>
                  <a:pt x="1524" y="1000"/>
                </a:lnTo>
                <a:lnTo>
                  <a:pt x="1524" y="998"/>
                </a:lnTo>
                <a:lnTo>
                  <a:pt x="1524" y="994"/>
                </a:lnTo>
                <a:lnTo>
                  <a:pt x="1526" y="987"/>
                </a:lnTo>
                <a:lnTo>
                  <a:pt x="1528" y="981"/>
                </a:lnTo>
                <a:lnTo>
                  <a:pt x="1532" y="981"/>
                </a:lnTo>
                <a:lnTo>
                  <a:pt x="1534" y="983"/>
                </a:lnTo>
                <a:lnTo>
                  <a:pt x="1532" y="989"/>
                </a:lnTo>
                <a:lnTo>
                  <a:pt x="1534" y="993"/>
                </a:lnTo>
                <a:lnTo>
                  <a:pt x="1536" y="991"/>
                </a:lnTo>
                <a:lnTo>
                  <a:pt x="1538" y="987"/>
                </a:lnTo>
                <a:lnTo>
                  <a:pt x="1540" y="983"/>
                </a:lnTo>
                <a:lnTo>
                  <a:pt x="1538" y="983"/>
                </a:lnTo>
                <a:lnTo>
                  <a:pt x="1540" y="981"/>
                </a:lnTo>
                <a:lnTo>
                  <a:pt x="1544" y="975"/>
                </a:lnTo>
                <a:lnTo>
                  <a:pt x="1544" y="970"/>
                </a:lnTo>
                <a:lnTo>
                  <a:pt x="1544" y="966"/>
                </a:lnTo>
                <a:lnTo>
                  <a:pt x="1542" y="970"/>
                </a:lnTo>
                <a:lnTo>
                  <a:pt x="1540" y="971"/>
                </a:lnTo>
                <a:lnTo>
                  <a:pt x="1538" y="968"/>
                </a:lnTo>
                <a:lnTo>
                  <a:pt x="1540" y="964"/>
                </a:lnTo>
                <a:lnTo>
                  <a:pt x="1538" y="966"/>
                </a:lnTo>
                <a:lnTo>
                  <a:pt x="1538" y="962"/>
                </a:lnTo>
                <a:lnTo>
                  <a:pt x="1555" y="962"/>
                </a:lnTo>
                <a:lnTo>
                  <a:pt x="1553" y="979"/>
                </a:lnTo>
                <a:lnTo>
                  <a:pt x="1549" y="996"/>
                </a:lnTo>
                <a:lnTo>
                  <a:pt x="1547" y="998"/>
                </a:lnTo>
                <a:lnTo>
                  <a:pt x="1547" y="996"/>
                </a:lnTo>
                <a:lnTo>
                  <a:pt x="1547" y="993"/>
                </a:lnTo>
                <a:lnTo>
                  <a:pt x="1547" y="987"/>
                </a:lnTo>
                <a:lnTo>
                  <a:pt x="1546" y="983"/>
                </a:lnTo>
                <a:lnTo>
                  <a:pt x="1544" y="985"/>
                </a:lnTo>
                <a:lnTo>
                  <a:pt x="1546" y="996"/>
                </a:lnTo>
                <a:lnTo>
                  <a:pt x="1546" y="1000"/>
                </a:lnTo>
                <a:lnTo>
                  <a:pt x="1544" y="1002"/>
                </a:lnTo>
                <a:lnTo>
                  <a:pt x="1542" y="1004"/>
                </a:lnTo>
                <a:lnTo>
                  <a:pt x="1532" y="1000"/>
                </a:lnTo>
                <a:lnTo>
                  <a:pt x="1530" y="1000"/>
                </a:lnTo>
                <a:lnTo>
                  <a:pt x="1530" y="1002"/>
                </a:lnTo>
                <a:lnTo>
                  <a:pt x="1532" y="1010"/>
                </a:lnTo>
                <a:lnTo>
                  <a:pt x="1532" y="1018"/>
                </a:lnTo>
                <a:lnTo>
                  <a:pt x="1530" y="1025"/>
                </a:lnTo>
                <a:lnTo>
                  <a:pt x="1528" y="1027"/>
                </a:lnTo>
                <a:lnTo>
                  <a:pt x="1528" y="1023"/>
                </a:lnTo>
                <a:lnTo>
                  <a:pt x="1528" y="1016"/>
                </a:lnTo>
                <a:lnTo>
                  <a:pt x="1526" y="1016"/>
                </a:lnTo>
                <a:lnTo>
                  <a:pt x="1524" y="1018"/>
                </a:lnTo>
                <a:lnTo>
                  <a:pt x="1522" y="1021"/>
                </a:lnTo>
                <a:lnTo>
                  <a:pt x="1522" y="1029"/>
                </a:lnTo>
                <a:lnTo>
                  <a:pt x="1521" y="1042"/>
                </a:lnTo>
                <a:lnTo>
                  <a:pt x="1522" y="1046"/>
                </a:lnTo>
                <a:lnTo>
                  <a:pt x="1522" y="1048"/>
                </a:lnTo>
                <a:lnTo>
                  <a:pt x="1521" y="1050"/>
                </a:lnTo>
                <a:lnTo>
                  <a:pt x="1519" y="1052"/>
                </a:lnTo>
                <a:lnTo>
                  <a:pt x="1517" y="1052"/>
                </a:lnTo>
                <a:lnTo>
                  <a:pt x="1515" y="1048"/>
                </a:lnTo>
                <a:lnTo>
                  <a:pt x="1511" y="1046"/>
                </a:lnTo>
                <a:lnTo>
                  <a:pt x="1507" y="1046"/>
                </a:lnTo>
                <a:lnTo>
                  <a:pt x="1505" y="1050"/>
                </a:lnTo>
                <a:lnTo>
                  <a:pt x="1503" y="1058"/>
                </a:lnTo>
                <a:lnTo>
                  <a:pt x="1499" y="1064"/>
                </a:lnTo>
                <a:lnTo>
                  <a:pt x="1496" y="1067"/>
                </a:lnTo>
                <a:lnTo>
                  <a:pt x="1494" y="1067"/>
                </a:lnTo>
                <a:lnTo>
                  <a:pt x="1496" y="1062"/>
                </a:lnTo>
                <a:lnTo>
                  <a:pt x="1498" y="1052"/>
                </a:lnTo>
                <a:lnTo>
                  <a:pt x="1496" y="1054"/>
                </a:lnTo>
                <a:lnTo>
                  <a:pt x="1492" y="1054"/>
                </a:lnTo>
                <a:lnTo>
                  <a:pt x="1490" y="1054"/>
                </a:lnTo>
                <a:lnTo>
                  <a:pt x="1488" y="1050"/>
                </a:lnTo>
                <a:lnTo>
                  <a:pt x="1490" y="1046"/>
                </a:lnTo>
                <a:lnTo>
                  <a:pt x="1492" y="1042"/>
                </a:lnTo>
                <a:lnTo>
                  <a:pt x="1496" y="1041"/>
                </a:lnTo>
                <a:lnTo>
                  <a:pt x="1501" y="1042"/>
                </a:lnTo>
                <a:lnTo>
                  <a:pt x="1505" y="1041"/>
                </a:lnTo>
                <a:lnTo>
                  <a:pt x="1505" y="1037"/>
                </a:lnTo>
                <a:lnTo>
                  <a:pt x="1505" y="1027"/>
                </a:lnTo>
                <a:lnTo>
                  <a:pt x="1505" y="1019"/>
                </a:lnTo>
                <a:lnTo>
                  <a:pt x="1507" y="1014"/>
                </a:lnTo>
                <a:lnTo>
                  <a:pt x="1505" y="1016"/>
                </a:lnTo>
                <a:lnTo>
                  <a:pt x="1499" y="1027"/>
                </a:lnTo>
                <a:lnTo>
                  <a:pt x="1498" y="1029"/>
                </a:lnTo>
                <a:lnTo>
                  <a:pt x="1498" y="1027"/>
                </a:lnTo>
                <a:lnTo>
                  <a:pt x="1496" y="1025"/>
                </a:lnTo>
                <a:lnTo>
                  <a:pt x="1494" y="1025"/>
                </a:lnTo>
                <a:lnTo>
                  <a:pt x="1496" y="1023"/>
                </a:lnTo>
                <a:lnTo>
                  <a:pt x="1499" y="1016"/>
                </a:lnTo>
                <a:lnTo>
                  <a:pt x="1501" y="1014"/>
                </a:lnTo>
                <a:lnTo>
                  <a:pt x="1503" y="1016"/>
                </a:lnTo>
                <a:lnTo>
                  <a:pt x="1505" y="1016"/>
                </a:lnTo>
                <a:lnTo>
                  <a:pt x="1507" y="1014"/>
                </a:lnTo>
                <a:lnTo>
                  <a:pt x="1513" y="1008"/>
                </a:lnTo>
                <a:lnTo>
                  <a:pt x="1517" y="1004"/>
                </a:lnTo>
                <a:lnTo>
                  <a:pt x="1515" y="1004"/>
                </a:lnTo>
                <a:lnTo>
                  <a:pt x="1494" y="1016"/>
                </a:lnTo>
                <a:lnTo>
                  <a:pt x="1486" y="1021"/>
                </a:lnTo>
                <a:lnTo>
                  <a:pt x="1490" y="1018"/>
                </a:lnTo>
                <a:lnTo>
                  <a:pt x="1490" y="1016"/>
                </a:lnTo>
                <a:lnTo>
                  <a:pt x="1496" y="1012"/>
                </a:lnTo>
                <a:lnTo>
                  <a:pt x="1511" y="1006"/>
                </a:lnTo>
                <a:lnTo>
                  <a:pt x="1513" y="1002"/>
                </a:lnTo>
                <a:lnTo>
                  <a:pt x="1515" y="996"/>
                </a:lnTo>
                <a:lnTo>
                  <a:pt x="1515" y="994"/>
                </a:lnTo>
                <a:lnTo>
                  <a:pt x="1517" y="994"/>
                </a:lnTo>
                <a:lnTo>
                  <a:pt x="1517" y="996"/>
                </a:lnTo>
                <a:lnTo>
                  <a:pt x="1459" y="129"/>
                </a:lnTo>
                <a:lnTo>
                  <a:pt x="1515" y="925"/>
                </a:lnTo>
                <a:lnTo>
                  <a:pt x="1517" y="925"/>
                </a:lnTo>
                <a:lnTo>
                  <a:pt x="1515" y="927"/>
                </a:lnTo>
                <a:lnTo>
                  <a:pt x="1515" y="925"/>
                </a:lnTo>
                <a:lnTo>
                  <a:pt x="1459" y="129"/>
                </a:lnTo>
                <a:lnTo>
                  <a:pt x="1507" y="943"/>
                </a:lnTo>
                <a:lnTo>
                  <a:pt x="1511" y="939"/>
                </a:lnTo>
                <a:lnTo>
                  <a:pt x="1511" y="937"/>
                </a:lnTo>
                <a:lnTo>
                  <a:pt x="1513" y="931"/>
                </a:lnTo>
                <a:lnTo>
                  <a:pt x="1515" y="935"/>
                </a:lnTo>
                <a:lnTo>
                  <a:pt x="1515" y="939"/>
                </a:lnTo>
                <a:lnTo>
                  <a:pt x="1515" y="943"/>
                </a:lnTo>
                <a:lnTo>
                  <a:pt x="1507" y="946"/>
                </a:lnTo>
                <a:lnTo>
                  <a:pt x="1507" y="943"/>
                </a:lnTo>
                <a:lnTo>
                  <a:pt x="1459" y="129"/>
                </a:lnTo>
                <a:lnTo>
                  <a:pt x="1507" y="962"/>
                </a:lnTo>
                <a:lnTo>
                  <a:pt x="1511" y="960"/>
                </a:lnTo>
                <a:lnTo>
                  <a:pt x="1513" y="958"/>
                </a:lnTo>
                <a:lnTo>
                  <a:pt x="1513" y="960"/>
                </a:lnTo>
                <a:lnTo>
                  <a:pt x="1515" y="958"/>
                </a:lnTo>
                <a:lnTo>
                  <a:pt x="1517" y="960"/>
                </a:lnTo>
                <a:lnTo>
                  <a:pt x="1513" y="962"/>
                </a:lnTo>
                <a:lnTo>
                  <a:pt x="1507" y="968"/>
                </a:lnTo>
                <a:lnTo>
                  <a:pt x="1503" y="973"/>
                </a:lnTo>
                <a:lnTo>
                  <a:pt x="1501" y="979"/>
                </a:lnTo>
                <a:lnTo>
                  <a:pt x="1494" y="983"/>
                </a:lnTo>
                <a:lnTo>
                  <a:pt x="1494" y="981"/>
                </a:lnTo>
                <a:lnTo>
                  <a:pt x="1496" y="979"/>
                </a:lnTo>
                <a:lnTo>
                  <a:pt x="1492" y="981"/>
                </a:lnTo>
                <a:lnTo>
                  <a:pt x="1490" y="981"/>
                </a:lnTo>
                <a:lnTo>
                  <a:pt x="1488" y="981"/>
                </a:lnTo>
                <a:lnTo>
                  <a:pt x="1490" y="979"/>
                </a:lnTo>
                <a:lnTo>
                  <a:pt x="1490" y="970"/>
                </a:lnTo>
                <a:lnTo>
                  <a:pt x="1488" y="975"/>
                </a:lnTo>
                <a:lnTo>
                  <a:pt x="1488" y="964"/>
                </a:lnTo>
                <a:lnTo>
                  <a:pt x="1486" y="964"/>
                </a:lnTo>
                <a:lnTo>
                  <a:pt x="1488" y="960"/>
                </a:lnTo>
                <a:lnTo>
                  <a:pt x="1492" y="960"/>
                </a:lnTo>
                <a:lnTo>
                  <a:pt x="1494" y="968"/>
                </a:lnTo>
                <a:lnTo>
                  <a:pt x="1499" y="971"/>
                </a:lnTo>
                <a:lnTo>
                  <a:pt x="1503" y="973"/>
                </a:lnTo>
                <a:lnTo>
                  <a:pt x="1505" y="971"/>
                </a:lnTo>
                <a:lnTo>
                  <a:pt x="1507" y="962"/>
                </a:lnTo>
                <a:lnTo>
                  <a:pt x="1459" y="129"/>
                </a:lnTo>
                <a:lnTo>
                  <a:pt x="1488" y="119"/>
                </a:lnTo>
                <a:lnTo>
                  <a:pt x="1488" y="121"/>
                </a:lnTo>
                <a:lnTo>
                  <a:pt x="1490" y="121"/>
                </a:lnTo>
                <a:lnTo>
                  <a:pt x="1488" y="119"/>
                </a:lnTo>
                <a:lnTo>
                  <a:pt x="1459" y="129"/>
                </a:lnTo>
                <a:lnTo>
                  <a:pt x="1432" y="92"/>
                </a:lnTo>
                <a:lnTo>
                  <a:pt x="1430" y="92"/>
                </a:lnTo>
                <a:lnTo>
                  <a:pt x="1428" y="94"/>
                </a:lnTo>
                <a:lnTo>
                  <a:pt x="1430" y="96"/>
                </a:lnTo>
                <a:lnTo>
                  <a:pt x="1430" y="94"/>
                </a:lnTo>
                <a:lnTo>
                  <a:pt x="1432" y="92"/>
                </a:lnTo>
                <a:lnTo>
                  <a:pt x="1459" y="129"/>
                </a:lnTo>
                <a:lnTo>
                  <a:pt x="1553" y="376"/>
                </a:lnTo>
                <a:lnTo>
                  <a:pt x="1546" y="426"/>
                </a:lnTo>
                <a:lnTo>
                  <a:pt x="1544" y="418"/>
                </a:lnTo>
                <a:lnTo>
                  <a:pt x="1544" y="422"/>
                </a:lnTo>
                <a:lnTo>
                  <a:pt x="1544" y="424"/>
                </a:lnTo>
                <a:lnTo>
                  <a:pt x="1544" y="422"/>
                </a:lnTo>
                <a:lnTo>
                  <a:pt x="1544" y="440"/>
                </a:lnTo>
                <a:lnTo>
                  <a:pt x="1546" y="445"/>
                </a:lnTo>
                <a:lnTo>
                  <a:pt x="1546" y="442"/>
                </a:lnTo>
                <a:lnTo>
                  <a:pt x="1546" y="440"/>
                </a:lnTo>
                <a:lnTo>
                  <a:pt x="1546" y="451"/>
                </a:lnTo>
                <a:lnTo>
                  <a:pt x="1547" y="461"/>
                </a:lnTo>
                <a:lnTo>
                  <a:pt x="1547" y="482"/>
                </a:lnTo>
                <a:lnTo>
                  <a:pt x="1547" y="486"/>
                </a:lnTo>
                <a:lnTo>
                  <a:pt x="1549" y="484"/>
                </a:lnTo>
                <a:lnTo>
                  <a:pt x="1549" y="488"/>
                </a:lnTo>
                <a:lnTo>
                  <a:pt x="1549" y="478"/>
                </a:lnTo>
                <a:lnTo>
                  <a:pt x="1551" y="491"/>
                </a:lnTo>
                <a:lnTo>
                  <a:pt x="1553" y="486"/>
                </a:lnTo>
                <a:lnTo>
                  <a:pt x="1553" y="480"/>
                </a:lnTo>
                <a:lnTo>
                  <a:pt x="1553" y="465"/>
                </a:lnTo>
                <a:lnTo>
                  <a:pt x="1551" y="445"/>
                </a:lnTo>
                <a:lnTo>
                  <a:pt x="1546" y="426"/>
                </a:lnTo>
                <a:lnTo>
                  <a:pt x="1555" y="374"/>
                </a:lnTo>
                <a:lnTo>
                  <a:pt x="1553" y="376"/>
                </a:lnTo>
                <a:lnTo>
                  <a:pt x="1459" y="129"/>
                </a:lnTo>
                <a:lnTo>
                  <a:pt x="1609" y="397"/>
                </a:lnTo>
                <a:lnTo>
                  <a:pt x="1609" y="386"/>
                </a:lnTo>
                <a:lnTo>
                  <a:pt x="1609" y="384"/>
                </a:lnTo>
                <a:lnTo>
                  <a:pt x="1605" y="372"/>
                </a:lnTo>
                <a:lnTo>
                  <a:pt x="1605" y="369"/>
                </a:lnTo>
                <a:lnTo>
                  <a:pt x="1603" y="372"/>
                </a:lnTo>
                <a:lnTo>
                  <a:pt x="1603" y="380"/>
                </a:lnTo>
                <a:lnTo>
                  <a:pt x="1605" y="390"/>
                </a:lnTo>
                <a:lnTo>
                  <a:pt x="1611" y="405"/>
                </a:lnTo>
                <a:lnTo>
                  <a:pt x="1609" y="397"/>
                </a:lnTo>
                <a:lnTo>
                  <a:pt x="1459" y="129"/>
                </a:lnTo>
                <a:lnTo>
                  <a:pt x="1618" y="943"/>
                </a:lnTo>
                <a:lnTo>
                  <a:pt x="1620" y="943"/>
                </a:lnTo>
                <a:lnTo>
                  <a:pt x="1624" y="943"/>
                </a:lnTo>
                <a:lnTo>
                  <a:pt x="1613" y="943"/>
                </a:lnTo>
                <a:lnTo>
                  <a:pt x="1618" y="943"/>
                </a:lnTo>
                <a:lnTo>
                  <a:pt x="1459" y="129"/>
                </a:lnTo>
                <a:lnTo>
                  <a:pt x="1551" y="524"/>
                </a:lnTo>
                <a:lnTo>
                  <a:pt x="1553" y="532"/>
                </a:lnTo>
                <a:lnTo>
                  <a:pt x="1553" y="528"/>
                </a:lnTo>
                <a:lnTo>
                  <a:pt x="1551" y="524"/>
                </a:lnTo>
                <a:lnTo>
                  <a:pt x="1459" y="129"/>
                </a:lnTo>
                <a:lnTo>
                  <a:pt x="1474" y="54"/>
                </a:lnTo>
                <a:lnTo>
                  <a:pt x="1473" y="52"/>
                </a:lnTo>
                <a:lnTo>
                  <a:pt x="1473" y="54"/>
                </a:lnTo>
                <a:lnTo>
                  <a:pt x="1474" y="54"/>
                </a:lnTo>
                <a:lnTo>
                  <a:pt x="1459" y="129"/>
                </a:lnTo>
                <a:lnTo>
                  <a:pt x="1419" y="42"/>
                </a:lnTo>
                <a:lnTo>
                  <a:pt x="1419" y="44"/>
                </a:lnTo>
                <a:lnTo>
                  <a:pt x="1421" y="44"/>
                </a:lnTo>
                <a:lnTo>
                  <a:pt x="1421" y="42"/>
                </a:lnTo>
                <a:lnTo>
                  <a:pt x="1419" y="42"/>
                </a:lnTo>
                <a:lnTo>
                  <a:pt x="1459" y="129"/>
                </a:lnTo>
                <a:lnTo>
                  <a:pt x="1417" y="34"/>
                </a:lnTo>
                <a:lnTo>
                  <a:pt x="1419" y="34"/>
                </a:lnTo>
                <a:lnTo>
                  <a:pt x="1421" y="33"/>
                </a:lnTo>
                <a:lnTo>
                  <a:pt x="1421" y="31"/>
                </a:lnTo>
                <a:lnTo>
                  <a:pt x="1421" y="29"/>
                </a:lnTo>
                <a:lnTo>
                  <a:pt x="1421" y="27"/>
                </a:lnTo>
                <a:lnTo>
                  <a:pt x="1419" y="27"/>
                </a:lnTo>
                <a:lnTo>
                  <a:pt x="1419" y="29"/>
                </a:lnTo>
                <a:lnTo>
                  <a:pt x="1417" y="29"/>
                </a:lnTo>
                <a:lnTo>
                  <a:pt x="1417" y="31"/>
                </a:lnTo>
                <a:lnTo>
                  <a:pt x="1417" y="33"/>
                </a:lnTo>
                <a:lnTo>
                  <a:pt x="1417" y="34"/>
                </a:lnTo>
                <a:lnTo>
                  <a:pt x="1459" y="129"/>
                </a:lnTo>
                <a:lnTo>
                  <a:pt x="1413" y="13"/>
                </a:lnTo>
                <a:lnTo>
                  <a:pt x="1415" y="15"/>
                </a:lnTo>
                <a:lnTo>
                  <a:pt x="1415" y="13"/>
                </a:lnTo>
                <a:lnTo>
                  <a:pt x="1417" y="11"/>
                </a:lnTo>
                <a:lnTo>
                  <a:pt x="1417" y="10"/>
                </a:lnTo>
                <a:lnTo>
                  <a:pt x="1417" y="8"/>
                </a:lnTo>
                <a:lnTo>
                  <a:pt x="1415" y="8"/>
                </a:lnTo>
                <a:lnTo>
                  <a:pt x="1415" y="6"/>
                </a:lnTo>
                <a:lnTo>
                  <a:pt x="1415" y="8"/>
                </a:lnTo>
                <a:lnTo>
                  <a:pt x="1415" y="6"/>
                </a:lnTo>
                <a:lnTo>
                  <a:pt x="1415" y="8"/>
                </a:lnTo>
                <a:lnTo>
                  <a:pt x="1413" y="10"/>
                </a:lnTo>
                <a:lnTo>
                  <a:pt x="1413" y="11"/>
                </a:lnTo>
                <a:lnTo>
                  <a:pt x="1413" y="13"/>
                </a:lnTo>
                <a:lnTo>
                  <a:pt x="1459" y="129"/>
                </a:lnTo>
                <a:lnTo>
                  <a:pt x="1426" y="15"/>
                </a:lnTo>
                <a:lnTo>
                  <a:pt x="1426" y="13"/>
                </a:lnTo>
                <a:lnTo>
                  <a:pt x="1426" y="11"/>
                </a:lnTo>
                <a:lnTo>
                  <a:pt x="1426" y="10"/>
                </a:lnTo>
                <a:lnTo>
                  <a:pt x="1425" y="11"/>
                </a:lnTo>
                <a:lnTo>
                  <a:pt x="1425" y="13"/>
                </a:lnTo>
                <a:lnTo>
                  <a:pt x="1425" y="15"/>
                </a:lnTo>
                <a:lnTo>
                  <a:pt x="1426" y="15"/>
                </a:lnTo>
                <a:lnTo>
                  <a:pt x="1459" y="129"/>
                </a:lnTo>
                <a:lnTo>
                  <a:pt x="1428" y="34"/>
                </a:lnTo>
                <a:lnTo>
                  <a:pt x="1428" y="36"/>
                </a:lnTo>
                <a:lnTo>
                  <a:pt x="1430" y="34"/>
                </a:lnTo>
                <a:lnTo>
                  <a:pt x="1430" y="33"/>
                </a:lnTo>
                <a:lnTo>
                  <a:pt x="1428" y="34"/>
                </a:lnTo>
                <a:lnTo>
                  <a:pt x="1459" y="129"/>
                </a:lnTo>
                <a:lnTo>
                  <a:pt x="1459" y="90"/>
                </a:lnTo>
                <a:lnTo>
                  <a:pt x="1459" y="88"/>
                </a:lnTo>
                <a:lnTo>
                  <a:pt x="1457" y="88"/>
                </a:lnTo>
                <a:lnTo>
                  <a:pt x="1459" y="90"/>
                </a:lnTo>
                <a:lnTo>
                  <a:pt x="1459" y="129"/>
                </a:lnTo>
                <a:lnTo>
                  <a:pt x="1480" y="65"/>
                </a:lnTo>
                <a:lnTo>
                  <a:pt x="1478" y="65"/>
                </a:lnTo>
                <a:lnTo>
                  <a:pt x="1478" y="67"/>
                </a:lnTo>
                <a:lnTo>
                  <a:pt x="1480" y="65"/>
                </a:lnTo>
                <a:lnTo>
                  <a:pt x="1459" y="129"/>
                </a:lnTo>
                <a:lnTo>
                  <a:pt x="1505" y="359"/>
                </a:lnTo>
                <a:lnTo>
                  <a:pt x="1503" y="351"/>
                </a:lnTo>
                <a:lnTo>
                  <a:pt x="1503" y="355"/>
                </a:lnTo>
                <a:lnTo>
                  <a:pt x="1505" y="359"/>
                </a:lnTo>
                <a:lnTo>
                  <a:pt x="1459" y="129"/>
                </a:lnTo>
                <a:lnTo>
                  <a:pt x="1434" y="40"/>
                </a:lnTo>
                <a:lnTo>
                  <a:pt x="1436" y="40"/>
                </a:lnTo>
                <a:lnTo>
                  <a:pt x="1436" y="38"/>
                </a:lnTo>
                <a:lnTo>
                  <a:pt x="1438" y="38"/>
                </a:lnTo>
                <a:lnTo>
                  <a:pt x="1436" y="36"/>
                </a:lnTo>
                <a:lnTo>
                  <a:pt x="1438" y="36"/>
                </a:lnTo>
                <a:lnTo>
                  <a:pt x="1438" y="34"/>
                </a:lnTo>
                <a:lnTo>
                  <a:pt x="1436" y="33"/>
                </a:lnTo>
                <a:lnTo>
                  <a:pt x="1438" y="33"/>
                </a:lnTo>
                <a:lnTo>
                  <a:pt x="1436" y="33"/>
                </a:lnTo>
                <a:lnTo>
                  <a:pt x="1434" y="33"/>
                </a:lnTo>
                <a:lnTo>
                  <a:pt x="1434" y="34"/>
                </a:lnTo>
                <a:lnTo>
                  <a:pt x="1432" y="36"/>
                </a:lnTo>
                <a:lnTo>
                  <a:pt x="1432" y="40"/>
                </a:lnTo>
                <a:lnTo>
                  <a:pt x="1434" y="40"/>
                </a:lnTo>
                <a:lnTo>
                  <a:pt x="1459" y="129"/>
                </a:lnTo>
                <a:lnTo>
                  <a:pt x="1440" y="77"/>
                </a:lnTo>
                <a:lnTo>
                  <a:pt x="1442" y="77"/>
                </a:lnTo>
                <a:lnTo>
                  <a:pt x="1442" y="75"/>
                </a:lnTo>
                <a:lnTo>
                  <a:pt x="1442" y="73"/>
                </a:lnTo>
                <a:lnTo>
                  <a:pt x="1440" y="73"/>
                </a:lnTo>
                <a:lnTo>
                  <a:pt x="1440" y="75"/>
                </a:lnTo>
                <a:lnTo>
                  <a:pt x="1440" y="77"/>
                </a:lnTo>
                <a:lnTo>
                  <a:pt x="1459" y="129"/>
                </a:lnTo>
                <a:lnTo>
                  <a:pt x="1448" y="59"/>
                </a:lnTo>
                <a:lnTo>
                  <a:pt x="1450" y="61"/>
                </a:lnTo>
                <a:lnTo>
                  <a:pt x="1451" y="61"/>
                </a:lnTo>
                <a:lnTo>
                  <a:pt x="1451" y="59"/>
                </a:lnTo>
                <a:lnTo>
                  <a:pt x="1451" y="58"/>
                </a:lnTo>
                <a:lnTo>
                  <a:pt x="1450" y="58"/>
                </a:lnTo>
                <a:lnTo>
                  <a:pt x="1448" y="58"/>
                </a:lnTo>
                <a:lnTo>
                  <a:pt x="1448" y="59"/>
                </a:lnTo>
                <a:lnTo>
                  <a:pt x="1459" y="129"/>
                </a:lnTo>
                <a:lnTo>
                  <a:pt x="1438" y="2"/>
                </a:lnTo>
                <a:lnTo>
                  <a:pt x="1436" y="2"/>
                </a:lnTo>
                <a:lnTo>
                  <a:pt x="1436" y="4"/>
                </a:lnTo>
                <a:lnTo>
                  <a:pt x="1438" y="2"/>
                </a:lnTo>
                <a:lnTo>
                  <a:pt x="1459" y="129"/>
                </a:lnTo>
                <a:lnTo>
                  <a:pt x="1442" y="54"/>
                </a:lnTo>
                <a:lnTo>
                  <a:pt x="1444" y="52"/>
                </a:lnTo>
                <a:lnTo>
                  <a:pt x="1444" y="50"/>
                </a:lnTo>
                <a:lnTo>
                  <a:pt x="1442" y="52"/>
                </a:lnTo>
                <a:lnTo>
                  <a:pt x="1442" y="54"/>
                </a:lnTo>
                <a:lnTo>
                  <a:pt x="1459" y="129"/>
                </a:lnTo>
                <a:lnTo>
                  <a:pt x="1544" y="981"/>
                </a:lnTo>
                <a:lnTo>
                  <a:pt x="1544" y="983"/>
                </a:lnTo>
                <a:lnTo>
                  <a:pt x="1546" y="981"/>
                </a:lnTo>
                <a:lnTo>
                  <a:pt x="1544" y="981"/>
                </a:lnTo>
                <a:lnTo>
                  <a:pt x="1459" y="129"/>
                </a:lnTo>
                <a:lnTo>
                  <a:pt x="40" y="461"/>
                </a:lnTo>
                <a:lnTo>
                  <a:pt x="40" y="463"/>
                </a:lnTo>
                <a:lnTo>
                  <a:pt x="42" y="459"/>
                </a:lnTo>
                <a:lnTo>
                  <a:pt x="40" y="461"/>
                </a:lnTo>
                <a:lnTo>
                  <a:pt x="1459" y="129"/>
                </a:lnTo>
                <a:lnTo>
                  <a:pt x="1609" y="369"/>
                </a:lnTo>
                <a:lnTo>
                  <a:pt x="1609" y="347"/>
                </a:lnTo>
                <a:lnTo>
                  <a:pt x="1609" y="349"/>
                </a:lnTo>
                <a:lnTo>
                  <a:pt x="1607" y="342"/>
                </a:lnTo>
                <a:lnTo>
                  <a:pt x="1605" y="336"/>
                </a:lnTo>
                <a:lnTo>
                  <a:pt x="1603" y="332"/>
                </a:lnTo>
                <a:lnTo>
                  <a:pt x="1601" y="332"/>
                </a:lnTo>
                <a:lnTo>
                  <a:pt x="1599" y="336"/>
                </a:lnTo>
                <a:lnTo>
                  <a:pt x="1601" y="353"/>
                </a:lnTo>
                <a:lnTo>
                  <a:pt x="1601" y="359"/>
                </a:lnTo>
                <a:lnTo>
                  <a:pt x="1601" y="346"/>
                </a:lnTo>
                <a:lnTo>
                  <a:pt x="1603" y="342"/>
                </a:lnTo>
                <a:lnTo>
                  <a:pt x="1605" y="347"/>
                </a:lnTo>
                <a:lnTo>
                  <a:pt x="1609" y="369"/>
                </a:lnTo>
                <a:lnTo>
                  <a:pt x="1459" y="129"/>
                </a:lnTo>
                <a:lnTo>
                  <a:pt x="1519" y="449"/>
                </a:lnTo>
                <a:lnTo>
                  <a:pt x="1517" y="407"/>
                </a:lnTo>
                <a:lnTo>
                  <a:pt x="1519" y="442"/>
                </a:lnTo>
                <a:lnTo>
                  <a:pt x="1519" y="449"/>
                </a:lnTo>
                <a:lnTo>
                  <a:pt x="1459" y="129"/>
                </a:lnTo>
                <a:lnTo>
                  <a:pt x="40" y="465"/>
                </a:lnTo>
                <a:lnTo>
                  <a:pt x="38" y="466"/>
                </a:lnTo>
                <a:lnTo>
                  <a:pt x="38" y="470"/>
                </a:lnTo>
                <a:lnTo>
                  <a:pt x="40" y="470"/>
                </a:lnTo>
                <a:lnTo>
                  <a:pt x="42" y="468"/>
                </a:lnTo>
                <a:lnTo>
                  <a:pt x="42" y="465"/>
                </a:lnTo>
                <a:lnTo>
                  <a:pt x="40" y="465"/>
                </a:lnTo>
                <a:lnTo>
                  <a:pt x="1459" y="129"/>
                </a:lnTo>
                <a:lnTo>
                  <a:pt x="1572" y="824"/>
                </a:lnTo>
                <a:lnTo>
                  <a:pt x="1570" y="818"/>
                </a:lnTo>
                <a:lnTo>
                  <a:pt x="1572" y="818"/>
                </a:lnTo>
                <a:lnTo>
                  <a:pt x="1574" y="818"/>
                </a:lnTo>
                <a:lnTo>
                  <a:pt x="1576" y="816"/>
                </a:lnTo>
                <a:lnTo>
                  <a:pt x="1574" y="814"/>
                </a:lnTo>
                <a:lnTo>
                  <a:pt x="1572" y="812"/>
                </a:lnTo>
                <a:lnTo>
                  <a:pt x="1570" y="812"/>
                </a:lnTo>
                <a:lnTo>
                  <a:pt x="1572" y="810"/>
                </a:lnTo>
                <a:lnTo>
                  <a:pt x="1576" y="802"/>
                </a:lnTo>
                <a:lnTo>
                  <a:pt x="1572" y="806"/>
                </a:lnTo>
                <a:lnTo>
                  <a:pt x="1569" y="810"/>
                </a:lnTo>
                <a:lnTo>
                  <a:pt x="1569" y="806"/>
                </a:lnTo>
                <a:lnTo>
                  <a:pt x="1569" y="802"/>
                </a:lnTo>
                <a:lnTo>
                  <a:pt x="1567" y="802"/>
                </a:lnTo>
                <a:lnTo>
                  <a:pt x="1567" y="806"/>
                </a:lnTo>
                <a:lnTo>
                  <a:pt x="1563" y="808"/>
                </a:lnTo>
                <a:lnTo>
                  <a:pt x="1565" y="810"/>
                </a:lnTo>
                <a:lnTo>
                  <a:pt x="1563" y="812"/>
                </a:lnTo>
                <a:lnTo>
                  <a:pt x="1559" y="814"/>
                </a:lnTo>
                <a:lnTo>
                  <a:pt x="1563" y="814"/>
                </a:lnTo>
                <a:lnTo>
                  <a:pt x="1563" y="816"/>
                </a:lnTo>
                <a:lnTo>
                  <a:pt x="1563" y="818"/>
                </a:lnTo>
                <a:lnTo>
                  <a:pt x="1563" y="820"/>
                </a:lnTo>
                <a:lnTo>
                  <a:pt x="1565" y="822"/>
                </a:lnTo>
                <a:lnTo>
                  <a:pt x="1567" y="822"/>
                </a:lnTo>
                <a:lnTo>
                  <a:pt x="1567" y="826"/>
                </a:lnTo>
                <a:lnTo>
                  <a:pt x="1569" y="826"/>
                </a:lnTo>
                <a:lnTo>
                  <a:pt x="1570" y="826"/>
                </a:lnTo>
                <a:lnTo>
                  <a:pt x="1572" y="826"/>
                </a:lnTo>
                <a:lnTo>
                  <a:pt x="1572" y="824"/>
                </a:lnTo>
                <a:lnTo>
                  <a:pt x="1459" y="129"/>
                </a:lnTo>
                <a:lnTo>
                  <a:pt x="1597" y="943"/>
                </a:lnTo>
                <a:lnTo>
                  <a:pt x="1592" y="943"/>
                </a:lnTo>
                <a:lnTo>
                  <a:pt x="1597" y="945"/>
                </a:lnTo>
                <a:lnTo>
                  <a:pt x="1597" y="943"/>
                </a:lnTo>
                <a:lnTo>
                  <a:pt x="1459" y="129"/>
                </a:lnTo>
                <a:lnTo>
                  <a:pt x="33" y="428"/>
                </a:lnTo>
                <a:lnTo>
                  <a:pt x="33" y="420"/>
                </a:lnTo>
                <a:lnTo>
                  <a:pt x="33" y="417"/>
                </a:lnTo>
                <a:lnTo>
                  <a:pt x="31" y="418"/>
                </a:lnTo>
                <a:lnTo>
                  <a:pt x="31" y="420"/>
                </a:lnTo>
                <a:lnTo>
                  <a:pt x="31" y="418"/>
                </a:lnTo>
                <a:lnTo>
                  <a:pt x="31" y="411"/>
                </a:lnTo>
                <a:lnTo>
                  <a:pt x="29" y="424"/>
                </a:lnTo>
                <a:lnTo>
                  <a:pt x="29" y="436"/>
                </a:lnTo>
                <a:lnTo>
                  <a:pt x="31" y="428"/>
                </a:lnTo>
                <a:lnTo>
                  <a:pt x="33" y="428"/>
                </a:lnTo>
                <a:lnTo>
                  <a:pt x="1459" y="129"/>
                </a:lnTo>
                <a:lnTo>
                  <a:pt x="1599" y="941"/>
                </a:lnTo>
                <a:lnTo>
                  <a:pt x="1597" y="943"/>
                </a:lnTo>
                <a:lnTo>
                  <a:pt x="1601" y="941"/>
                </a:lnTo>
                <a:lnTo>
                  <a:pt x="1599" y="941"/>
                </a:lnTo>
                <a:lnTo>
                  <a:pt x="1459" y="129"/>
                </a:lnTo>
                <a:lnTo>
                  <a:pt x="1559" y="793"/>
                </a:lnTo>
                <a:lnTo>
                  <a:pt x="1561" y="793"/>
                </a:lnTo>
                <a:lnTo>
                  <a:pt x="1561" y="795"/>
                </a:lnTo>
                <a:lnTo>
                  <a:pt x="1561" y="797"/>
                </a:lnTo>
                <a:lnTo>
                  <a:pt x="1563" y="799"/>
                </a:lnTo>
                <a:lnTo>
                  <a:pt x="1565" y="799"/>
                </a:lnTo>
                <a:lnTo>
                  <a:pt x="1565" y="797"/>
                </a:lnTo>
                <a:lnTo>
                  <a:pt x="1565" y="795"/>
                </a:lnTo>
                <a:lnTo>
                  <a:pt x="1565" y="793"/>
                </a:lnTo>
                <a:lnTo>
                  <a:pt x="1565" y="791"/>
                </a:lnTo>
                <a:lnTo>
                  <a:pt x="1567" y="789"/>
                </a:lnTo>
                <a:lnTo>
                  <a:pt x="1563" y="791"/>
                </a:lnTo>
                <a:lnTo>
                  <a:pt x="1563" y="789"/>
                </a:lnTo>
                <a:lnTo>
                  <a:pt x="1561" y="789"/>
                </a:lnTo>
                <a:lnTo>
                  <a:pt x="1561" y="791"/>
                </a:lnTo>
                <a:lnTo>
                  <a:pt x="1561" y="793"/>
                </a:lnTo>
                <a:lnTo>
                  <a:pt x="1559" y="793"/>
                </a:lnTo>
                <a:lnTo>
                  <a:pt x="1459" y="129"/>
                </a:lnTo>
                <a:lnTo>
                  <a:pt x="1567" y="849"/>
                </a:lnTo>
                <a:lnTo>
                  <a:pt x="1567" y="847"/>
                </a:lnTo>
                <a:lnTo>
                  <a:pt x="1565" y="849"/>
                </a:lnTo>
                <a:lnTo>
                  <a:pt x="1565" y="862"/>
                </a:lnTo>
                <a:lnTo>
                  <a:pt x="1561" y="889"/>
                </a:lnTo>
                <a:lnTo>
                  <a:pt x="1561" y="893"/>
                </a:lnTo>
                <a:lnTo>
                  <a:pt x="1563" y="891"/>
                </a:lnTo>
                <a:lnTo>
                  <a:pt x="1567" y="883"/>
                </a:lnTo>
                <a:lnTo>
                  <a:pt x="1569" y="881"/>
                </a:lnTo>
                <a:lnTo>
                  <a:pt x="1569" y="879"/>
                </a:lnTo>
                <a:lnTo>
                  <a:pt x="1567" y="872"/>
                </a:lnTo>
                <a:lnTo>
                  <a:pt x="1567" y="862"/>
                </a:lnTo>
                <a:lnTo>
                  <a:pt x="1567" y="849"/>
                </a:lnTo>
                <a:lnTo>
                  <a:pt x="1459" y="129"/>
                </a:lnTo>
                <a:lnTo>
                  <a:pt x="1547" y="1129"/>
                </a:lnTo>
                <a:lnTo>
                  <a:pt x="1547" y="1131"/>
                </a:lnTo>
                <a:lnTo>
                  <a:pt x="1549" y="1129"/>
                </a:lnTo>
                <a:lnTo>
                  <a:pt x="1547" y="1129"/>
                </a:lnTo>
                <a:lnTo>
                  <a:pt x="1459" y="129"/>
                </a:lnTo>
                <a:lnTo>
                  <a:pt x="11" y="461"/>
                </a:lnTo>
                <a:lnTo>
                  <a:pt x="13" y="445"/>
                </a:lnTo>
                <a:lnTo>
                  <a:pt x="10" y="461"/>
                </a:lnTo>
                <a:lnTo>
                  <a:pt x="10" y="470"/>
                </a:lnTo>
                <a:lnTo>
                  <a:pt x="11" y="470"/>
                </a:lnTo>
                <a:lnTo>
                  <a:pt x="11" y="461"/>
                </a:lnTo>
                <a:lnTo>
                  <a:pt x="1459" y="129"/>
                </a:lnTo>
                <a:lnTo>
                  <a:pt x="2" y="626"/>
                </a:lnTo>
                <a:lnTo>
                  <a:pt x="0" y="618"/>
                </a:lnTo>
                <a:lnTo>
                  <a:pt x="0" y="628"/>
                </a:lnTo>
                <a:lnTo>
                  <a:pt x="2" y="628"/>
                </a:lnTo>
                <a:lnTo>
                  <a:pt x="2" y="626"/>
                </a:lnTo>
                <a:lnTo>
                  <a:pt x="1459" y="129"/>
                </a:lnTo>
                <a:lnTo>
                  <a:pt x="1572" y="862"/>
                </a:lnTo>
                <a:lnTo>
                  <a:pt x="1574" y="862"/>
                </a:lnTo>
                <a:lnTo>
                  <a:pt x="1576" y="862"/>
                </a:lnTo>
                <a:lnTo>
                  <a:pt x="1578" y="858"/>
                </a:lnTo>
                <a:lnTo>
                  <a:pt x="1574" y="850"/>
                </a:lnTo>
                <a:lnTo>
                  <a:pt x="1572" y="850"/>
                </a:lnTo>
                <a:lnTo>
                  <a:pt x="1572" y="852"/>
                </a:lnTo>
                <a:lnTo>
                  <a:pt x="1570" y="856"/>
                </a:lnTo>
                <a:lnTo>
                  <a:pt x="1570" y="862"/>
                </a:lnTo>
                <a:lnTo>
                  <a:pt x="1572" y="862"/>
                </a:lnTo>
                <a:lnTo>
                  <a:pt x="1459" y="129"/>
                </a:lnTo>
                <a:lnTo>
                  <a:pt x="1570" y="693"/>
                </a:lnTo>
                <a:lnTo>
                  <a:pt x="1570" y="691"/>
                </a:lnTo>
                <a:lnTo>
                  <a:pt x="1569" y="691"/>
                </a:lnTo>
                <a:lnTo>
                  <a:pt x="1567" y="699"/>
                </a:lnTo>
                <a:lnTo>
                  <a:pt x="1569" y="701"/>
                </a:lnTo>
                <a:lnTo>
                  <a:pt x="1572" y="705"/>
                </a:lnTo>
                <a:lnTo>
                  <a:pt x="1572" y="703"/>
                </a:lnTo>
                <a:lnTo>
                  <a:pt x="1570" y="699"/>
                </a:lnTo>
                <a:lnTo>
                  <a:pt x="1569" y="695"/>
                </a:lnTo>
                <a:lnTo>
                  <a:pt x="1570" y="693"/>
                </a:lnTo>
                <a:lnTo>
                  <a:pt x="1459" y="129"/>
                </a:lnTo>
                <a:lnTo>
                  <a:pt x="1565" y="1137"/>
                </a:lnTo>
                <a:lnTo>
                  <a:pt x="1567" y="1133"/>
                </a:lnTo>
                <a:lnTo>
                  <a:pt x="1565" y="1135"/>
                </a:lnTo>
                <a:lnTo>
                  <a:pt x="1565" y="1137"/>
                </a:lnTo>
                <a:lnTo>
                  <a:pt x="1459" y="129"/>
                </a:lnTo>
                <a:close/>
              </a:path>
            </a:pathLst>
          </a:custGeom>
          <a:solidFill>
            <a:schemeClr val="bg2">
              <a:tint val="9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effectLst>
                <a:outerShdw blurRad="50800" dist="50800" dir="5400000" algn="tl" rotWithShape="0">
                  <a:srgbClr val="000000">
                    <a:alpha val="30000"/>
                  </a:srgbClr>
                </a:outerShdw>
              </a:effectLst>
            </a:endParaRPr>
          </a:p>
        </p:txBody>
      </p:sp>
      <p:sp>
        <p:nvSpPr>
          <p:cNvPr id="25" name="タイトル プレースホルダ 24"/>
          <p:cNvSpPr>
            <a:spLocks noGrp="1"/>
          </p:cNvSpPr>
          <p:nvPr>
            <p:ph type="title"/>
          </p:nvPr>
        </p:nvSpPr>
        <p:spPr>
          <a:xfrm>
            <a:off x="457200" y="274638"/>
            <a:ext cx="8229600" cy="1143000"/>
          </a:xfrm>
          <a:prstGeom prst="rect">
            <a:avLst/>
          </a:prstGeom>
        </p:spPr>
        <p:txBody>
          <a:bodyPr vert="horz" rtlCol="0" anchor="ctr">
            <a:normAutofit/>
          </a:body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00174"/>
            <a:ext cx="8229600" cy="4525963"/>
          </a:xfrm>
          <a:prstGeom prst="rect">
            <a:avLst/>
          </a:prstGeom>
        </p:spPr>
        <p:txBody>
          <a:bodyPr vert="horz" rtlCol="0">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7" name="日付プレースホルダ 16"/>
          <p:cNvSpPr>
            <a:spLocks noGrp="1"/>
          </p:cNvSpPr>
          <p:nvPr>
            <p:ph type="dt" sz="half" idx="2"/>
          </p:nvPr>
        </p:nvSpPr>
        <p:spPr>
          <a:xfrm>
            <a:off x="457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endParaRPr lang="en-US" altLang="ja-JP"/>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endParaRPr lang="en-US" altLang="ja-JP"/>
          </a:p>
        </p:txBody>
      </p:sp>
      <p:sp>
        <p:nvSpPr>
          <p:cNvPr id="12" name="スライド番号プレースホルダ 11"/>
          <p:cNvSpPr>
            <a:spLocks noGrp="1"/>
          </p:cNvSpPr>
          <p:nvPr>
            <p:ph type="sldNum" sz="quarter" idx="4"/>
          </p:nvPr>
        </p:nvSpPr>
        <p:spPr>
          <a:xfrm>
            <a:off x="6553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fld id="{1F4487C0-4F43-4C69-8989-E70E134CBE5C}" type="slidenum">
              <a:rPr lang="en-US" altLang="ja-JP" smtClean="0"/>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1" sz="4400" baseline="0">
          <a:gradFill flip="none" rotWithShape="1">
            <a:gsLst>
              <a:gs pos="60000">
                <a:schemeClr val="tx2"/>
              </a:gs>
              <a:gs pos="100000">
                <a:schemeClr val="tx2">
                  <a:tint val="20000"/>
                </a:schemeClr>
              </a:gs>
            </a:gsLst>
            <a:lin ang="5400000" scaled="1"/>
            <a:tileRect/>
          </a:gradFill>
          <a:effectLst>
            <a:outerShdw blurRad="127000" algn="tl" rotWithShape="0">
              <a:schemeClr val="bg1">
                <a:alpha val="90000"/>
              </a:schemeClr>
            </a:outerShd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60000"/>
        <a:buFont typeface="Wingdings"/>
        <a:buChar char="u"/>
        <a:defRPr kumimoji="1" sz="3200" baseline="0">
          <a:solidFill>
            <a:schemeClr val="tx2"/>
          </a:solidFill>
          <a:latin typeface="+mn-lt"/>
          <a:ea typeface="+mn-ea"/>
          <a:cs typeface="+mn-cs"/>
        </a:defRPr>
      </a:lvl1pPr>
      <a:lvl2pPr marL="742950" indent="-285750" algn="l" rtl="0" eaLnBrk="1" latinLnBrk="0" hangingPunct="1">
        <a:spcBef>
          <a:spcPct val="20000"/>
        </a:spcBef>
        <a:buClr>
          <a:schemeClr val="tx2">
            <a:tint val="75000"/>
          </a:schemeClr>
        </a:buClr>
        <a:buSzPct val="55000"/>
        <a:buFont typeface="Wingdings"/>
        <a:buChar char="u"/>
        <a:defRPr kumimoji="1" sz="2800" baseline="0">
          <a:solidFill>
            <a:schemeClr val="tx2"/>
          </a:solidFill>
          <a:latin typeface="+mn-lt"/>
          <a:ea typeface="+mn-ea"/>
          <a:cs typeface="+mn-cs"/>
        </a:defRPr>
      </a:lvl2pPr>
      <a:lvl3pPr marL="1143000" indent="-228600" algn="l" rtl="0" eaLnBrk="1" latinLnBrk="0" hangingPunct="1">
        <a:spcBef>
          <a:spcPct val="20000"/>
        </a:spcBef>
        <a:buClr>
          <a:schemeClr val="accent4">
            <a:shade val="75000"/>
          </a:schemeClr>
        </a:buClr>
        <a:buSzPct val="55000"/>
        <a:buFont typeface="Wingdings"/>
        <a:buChar char="u"/>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2">
            <a:shade val="75000"/>
          </a:schemeClr>
        </a:buClr>
        <a:buSzPct val="50000"/>
        <a:buFont typeface="Wingdings"/>
        <a:buChar char="u"/>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5">
            <a:shade val="75000"/>
          </a:schemeClr>
        </a:buClr>
        <a:buSzPct val="45000"/>
        <a:buFont typeface="Wingdings"/>
        <a:buChar char="u"/>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6">
            <a:shade val="75000"/>
          </a:schemeClr>
        </a:buClr>
        <a:buSzPct val="60000"/>
        <a:buFont typeface="Wingdings"/>
        <a:buChar char="u"/>
        <a:defRPr kumimoji="1" sz="2000">
          <a:solidFill>
            <a:schemeClr val="tx2"/>
          </a:solidFill>
          <a:latin typeface="+mn-lt"/>
          <a:ea typeface="+mn-ea"/>
          <a:cs typeface="+mn-cs"/>
        </a:defRPr>
      </a:lvl6pPr>
      <a:lvl7pPr marL="2971800" indent="-228600" algn="l" rtl="0" eaLnBrk="1" latinLnBrk="0" hangingPunct="1">
        <a:spcBef>
          <a:spcPct val="20000"/>
        </a:spcBef>
        <a:buClr>
          <a:schemeClr val="accent1"/>
        </a:buClr>
        <a:buSzPct val="50000"/>
        <a:buFont typeface="Wingdings"/>
        <a:buChar char="u"/>
        <a:defRPr kumimoji="1" sz="2000">
          <a:solidFill>
            <a:schemeClr val="tx2"/>
          </a:solidFill>
          <a:latin typeface="+mn-lt"/>
          <a:ea typeface="+mn-ea"/>
          <a:cs typeface="+mn-cs"/>
        </a:defRPr>
      </a:lvl7pPr>
      <a:lvl8pPr marL="3429000" indent="-228600" algn="l" rtl="0" eaLnBrk="1" latinLnBrk="0" hangingPunct="1">
        <a:spcBef>
          <a:spcPct val="20000"/>
        </a:spcBef>
        <a:buClr>
          <a:schemeClr val="tx2">
            <a:tint val="50000"/>
          </a:schemeClr>
        </a:buClr>
        <a:buSzPct val="50000"/>
        <a:buFont typeface="Wingdings"/>
        <a:buChar char="u"/>
        <a:defRPr kumimoji="1" sz="2000">
          <a:solidFill>
            <a:schemeClr val="tx2"/>
          </a:solidFill>
          <a:latin typeface="+mn-lt"/>
          <a:ea typeface="+mn-ea"/>
          <a:cs typeface="+mn-cs"/>
        </a:defRPr>
      </a:lvl8pPr>
      <a:lvl9pPr marL="3886200" indent="-228600" algn="l" rtl="0" eaLnBrk="1" latinLnBrk="0" hangingPunct="1">
        <a:spcBef>
          <a:spcPct val="20000"/>
        </a:spcBef>
        <a:buClr>
          <a:schemeClr val="accent4"/>
        </a:buClr>
        <a:buSzPct val="50000"/>
        <a:buFont typeface="Wingdings"/>
        <a:buChar char="u"/>
        <a:defRPr kumimoji="1" sz="2000">
          <a:solidFill>
            <a:schemeClr val="tx2"/>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714375"/>
            <a:ext cx="7772400" cy="1994545"/>
          </a:xfrm>
        </p:spPr>
        <p:txBody>
          <a:bodyPr>
            <a:normAutofit fontScale="90000"/>
          </a:bodyPr>
          <a:lstStyle/>
          <a:p>
            <a:r>
              <a:rPr lang="en-US" altLang="ja-JP" sz="4800" b="1" dirty="0" smtClean="0"/>
              <a:t/>
            </a:r>
            <a:br>
              <a:rPr lang="en-US" altLang="ja-JP" sz="4800" b="1" dirty="0" smtClean="0"/>
            </a:br>
            <a:r>
              <a:rPr lang="en-US" altLang="ja-JP" sz="4800" b="1" dirty="0" smtClean="0"/>
              <a:t>Macroeconomics</a:t>
            </a:r>
            <a:r>
              <a:rPr lang="en-US" altLang="ja-JP" sz="4800" b="1" dirty="0" smtClean="0"/>
              <a:t/>
            </a:r>
            <a:br>
              <a:rPr lang="en-US" altLang="ja-JP" sz="4800" b="1" dirty="0" smtClean="0"/>
            </a:br>
            <a:r>
              <a:rPr lang="ja-JP" altLang="en-US" b="1" dirty="0" smtClean="0"/>
              <a:t>マ</a:t>
            </a:r>
            <a:r>
              <a:rPr lang="ja-JP" altLang="en-US" sz="4800" b="1" dirty="0" smtClean="0"/>
              <a:t>クロ経済学</a:t>
            </a:r>
            <a:endParaRPr lang="ja-JP" altLang="en-US" sz="4800" dirty="0" smtClean="0"/>
          </a:p>
        </p:txBody>
      </p:sp>
      <p:sp>
        <p:nvSpPr>
          <p:cNvPr id="2051" name="Rectangle 3"/>
          <p:cNvSpPr>
            <a:spLocks noGrp="1" noChangeArrowheads="1"/>
          </p:cNvSpPr>
          <p:nvPr>
            <p:ph type="subTitle" idx="1"/>
          </p:nvPr>
        </p:nvSpPr>
        <p:spPr>
          <a:xfrm>
            <a:off x="251520" y="4357688"/>
            <a:ext cx="8640960" cy="1785937"/>
          </a:xfrm>
        </p:spPr>
        <p:txBody>
          <a:bodyPr>
            <a:normAutofit/>
          </a:bodyPr>
          <a:lstStyle/>
          <a:p>
            <a:pPr eaLnBrk="1" hangingPunct="1"/>
            <a:r>
              <a:rPr lang="en-US" altLang="ja-JP" sz="2400" b="1" dirty="0" smtClean="0">
                <a:solidFill>
                  <a:schemeClr val="tx1"/>
                </a:solidFill>
              </a:rPr>
              <a:t>Chap.14 </a:t>
            </a:r>
            <a:r>
              <a:rPr lang="en-US" altLang="ja-JP" sz="2400" b="1" dirty="0" smtClean="0">
                <a:solidFill>
                  <a:schemeClr val="tx1"/>
                </a:solidFill>
              </a:rPr>
              <a:t>Determination of Equilibrium Income and Multiplier </a:t>
            </a:r>
            <a:r>
              <a:rPr lang="en-US" altLang="ja-JP" sz="2400" b="1" dirty="0" smtClean="0">
                <a:solidFill>
                  <a:schemeClr val="tx1"/>
                </a:solidFill>
              </a:rPr>
              <a:t>Mechanism</a:t>
            </a:r>
          </a:p>
          <a:p>
            <a:r>
              <a:rPr lang="ja-JP" altLang="ja-JP" sz="2400" b="1" dirty="0" smtClean="0">
                <a:solidFill>
                  <a:schemeClr val="tx1"/>
                </a:solidFill>
              </a:rPr>
              <a:t>第</a:t>
            </a:r>
            <a:r>
              <a:rPr lang="en-US" altLang="ja-JP" sz="2400" b="1" dirty="0" smtClean="0">
                <a:solidFill>
                  <a:schemeClr val="tx1"/>
                </a:solidFill>
              </a:rPr>
              <a:t>14</a:t>
            </a:r>
            <a:r>
              <a:rPr lang="ja-JP" altLang="ja-JP" sz="2400" b="1" dirty="0" smtClean="0">
                <a:solidFill>
                  <a:schemeClr val="tx1"/>
                </a:solidFill>
              </a:rPr>
              <a:t>章　均衡所得の決定と乗数</a:t>
            </a:r>
            <a:r>
              <a:rPr lang="ja-JP" altLang="en-US" sz="2400" b="1" dirty="0" smtClean="0">
                <a:solidFill>
                  <a:schemeClr val="tx1"/>
                </a:solidFill>
              </a:rPr>
              <a:t>機構</a:t>
            </a:r>
            <a:endParaRPr lang="en-US" altLang="ja-JP" sz="2400" b="1" dirty="0" smtClean="0">
              <a:solidFill>
                <a:schemeClr val="tx1"/>
              </a:solidFill>
            </a:endParaRPr>
          </a:p>
          <a:p>
            <a:pPr eaLnBrk="1" hangingPunct="1"/>
            <a:endParaRPr lang="ja-JP" altLang="ja-JP" sz="2400" dirty="0" smtClean="0">
              <a:solidFill>
                <a:schemeClr val="tx1"/>
              </a:solidFill>
            </a:endParaRPr>
          </a:p>
          <a:p>
            <a:pPr eaLnBrk="1" hangingPunct="1"/>
            <a:endParaRPr lang="ja-JP" altLang="en-US" dirty="0" smtClean="0"/>
          </a:p>
          <a:p>
            <a:pPr eaLnBrk="1" hangingPunct="1"/>
            <a:endParaRPr lang="ja-JP" altLang="en-US" dirty="0" smtClean="0"/>
          </a:p>
          <a:p>
            <a:pPr eaLnBrk="1" hangingPunct="1"/>
            <a:endParaRPr lang="ja-JP" alt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1"/>
            <a:ext cx="7772400" cy="620688"/>
          </a:xfrm>
        </p:spPr>
        <p:txBody>
          <a:bodyPr>
            <a:normAutofit fontScale="90000"/>
          </a:bodyPr>
          <a:lstStyle/>
          <a:p>
            <a:r>
              <a:rPr lang="ja-JP" altLang="ja-JP" sz="2000" b="1" dirty="0" smtClean="0"/>
              <a:t>４</a:t>
            </a:r>
            <a:r>
              <a:rPr lang="en-US" altLang="ja-JP" sz="2000" b="1" dirty="0" smtClean="0"/>
              <a:t>B</a:t>
            </a:r>
            <a:r>
              <a:rPr lang="ja-JP" altLang="ja-JP" sz="2000" b="1" dirty="0" err="1" smtClean="0"/>
              <a:t>．</a:t>
            </a:r>
            <a:r>
              <a:rPr lang="en-US" altLang="ja-JP" sz="2000" b="1" dirty="0" smtClean="0"/>
              <a:t> </a:t>
            </a:r>
            <a:r>
              <a:rPr lang="en-US" altLang="ja-JP" sz="2000" b="1" dirty="0" smtClean="0"/>
              <a:t>Determination </a:t>
            </a:r>
            <a:r>
              <a:rPr lang="en-US" altLang="ja-JP" sz="2000" b="1" dirty="0" smtClean="0"/>
              <a:t>of Equilibrium Income by 45 degree </a:t>
            </a:r>
            <a:r>
              <a:rPr lang="en-US" altLang="ja-JP" sz="2000" b="1" dirty="0" smtClean="0"/>
              <a:t>Line</a:t>
            </a:r>
            <a:br>
              <a:rPr lang="en-US" altLang="ja-JP" sz="2000" b="1" dirty="0" smtClean="0"/>
            </a:br>
            <a:r>
              <a:rPr lang="en-US" altLang="ja-JP" sz="2000" b="1" dirty="0" smtClean="0"/>
              <a:t> 45</a:t>
            </a:r>
            <a:r>
              <a:rPr lang="ja-JP" altLang="ja-JP" sz="2000" b="1" dirty="0" smtClean="0"/>
              <a:t>度線による均衡所得の決定</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6147" name="Rectangle 3"/>
          <p:cNvSpPr>
            <a:spLocks noGrp="1" noChangeArrowheads="1"/>
          </p:cNvSpPr>
          <p:nvPr>
            <p:ph idx="1"/>
          </p:nvPr>
        </p:nvSpPr>
        <p:spPr>
          <a:xfrm>
            <a:off x="0" y="620688"/>
            <a:ext cx="9144000" cy="6237312"/>
          </a:xfrm>
        </p:spPr>
        <p:txBody>
          <a:bodyPr>
            <a:normAutofit fontScale="70000" lnSpcReduction="20000"/>
          </a:bodyPr>
          <a:lstStyle/>
          <a:p>
            <a:pPr>
              <a:buNone/>
            </a:pPr>
            <a:r>
              <a:rPr lang="en-US" altLang="ja-JP" sz="2300" dirty="0" smtClean="0"/>
              <a:t>Aggregate </a:t>
            </a:r>
            <a:r>
              <a:rPr lang="en-US" altLang="ja-JP" sz="2300" dirty="0" smtClean="0"/>
              <a:t>demand increases and equilibrium point shifts to A </a:t>
            </a:r>
            <a:r>
              <a:rPr lang="ja-JP" altLang="en-US" sz="2300" dirty="0" smtClean="0"/>
              <a:t>⇒ </a:t>
            </a:r>
            <a:r>
              <a:rPr lang="en-US" altLang="ja-JP" sz="2300" dirty="0" smtClean="0"/>
              <a:t>equilibrium national income = equilibrium aggregate supply = </a:t>
            </a:r>
            <a:r>
              <a:rPr lang="en-US" altLang="ja-JP" sz="2300" i="1" dirty="0" smtClean="0"/>
              <a:t>Y</a:t>
            </a:r>
            <a:r>
              <a:rPr lang="en-US" altLang="ja-JP" sz="2300" i="1" baseline="-25000" dirty="0" smtClean="0"/>
              <a:t>A</a:t>
            </a:r>
            <a:endParaRPr lang="en-US" altLang="ja-JP" sz="2300" dirty="0" smtClean="0"/>
          </a:p>
          <a:p>
            <a:pPr>
              <a:buNone/>
            </a:pPr>
            <a:r>
              <a:rPr lang="en-US" altLang="ja-JP" sz="2300" dirty="0" smtClean="0"/>
              <a:t>When demand side determines equilibrium income (</a:t>
            </a:r>
            <a:r>
              <a:rPr lang="en-US" altLang="ja-JP" sz="2300" b="1" dirty="0" smtClean="0"/>
              <a:t>demand - determined </a:t>
            </a:r>
            <a:r>
              <a:rPr lang="en-US" altLang="ja-JP" sz="2300" dirty="0" smtClean="0"/>
              <a:t>), its aggregate demand is called </a:t>
            </a:r>
            <a:r>
              <a:rPr lang="en-US" altLang="ja-JP" sz="2300" b="1" dirty="0" smtClean="0"/>
              <a:t>effective demand</a:t>
            </a:r>
            <a:r>
              <a:rPr lang="en-US" altLang="ja-JP" sz="2300" dirty="0" smtClean="0"/>
              <a:t>,</a:t>
            </a:r>
          </a:p>
          <a:p>
            <a:pPr>
              <a:buNone/>
            </a:pPr>
            <a:r>
              <a:rPr lang="en-US" altLang="ja-JP" sz="2300" dirty="0" smtClean="0"/>
              <a:t>Determination of income based on effective demand= </a:t>
            </a:r>
            <a:r>
              <a:rPr lang="en-US" altLang="ja-JP" sz="2300" b="1" dirty="0" smtClean="0"/>
              <a:t>the principle of effective demand </a:t>
            </a:r>
          </a:p>
          <a:p>
            <a:pPr>
              <a:buNone/>
            </a:pPr>
            <a:r>
              <a:rPr lang="en-US" altLang="ja-JP" sz="2300" dirty="0" smtClean="0"/>
              <a:t>Aggregate supply </a:t>
            </a:r>
            <a:r>
              <a:rPr lang="en-US" altLang="ja-JP" sz="2300" i="1" dirty="0" smtClean="0"/>
              <a:t>Y</a:t>
            </a:r>
            <a:r>
              <a:rPr lang="en-US" altLang="ja-JP" sz="2300" dirty="0" smtClean="0"/>
              <a:t> is larger than aggregate demand </a:t>
            </a:r>
            <a:r>
              <a:rPr lang="en-US" altLang="ja-JP" sz="2300" i="1" dirty="0" smtClean="0"/>
              <a:t>AD</a:t>
            </a:r>
            <a:r>
              <a:rPr lang="en-US" altLang="ja-JP" sz="2300" dirty="0" smtClean="0"/>
              <a:t> at point </a:t>
            </a:r>
            <a:r>
              <a:rPr lang="en-US" altLang="ja-JP" sz="2300" i="1" dirty="0" smtClean="0"/>
              <a:t>A</a:t>
            </a:r>
            <a:r>
              <a:rPr lang="en-US" altLang="ja-JP" sz="2300" dirty="0" smtClean="0"/>
              <a:t>⇒ Excess supply causes remaining unsold </a:t>
            </a:r>
            <a:r>
              <a:rPr lang="en-US" altLang="ja-JP" sz="2300" i="1" dirty="0" smtClean="0"/>
              <a:t>AD</a:t>
            </a:r>
            <a:r>
              <a:rPr lang="en-US" altLang="ja-JP" sz="2300" i="1" baseline="-25000" dirty="0" smtClean="0"/>
              <a:t>A </a:t>
            </a:r>
            <a:r>
              <a:rPr lang="en-US" altLang="ja-JP" sz="2300" dirty="0" smtClean="0"/>
              <a:t>, it causes increase in inventory, firms decrease production to restore equilibrium </a:t>
            </a:r>
            <a:r>
              <a:rPr lang="en-US" altLang="ja-JP" sz="2300" i="1" dirty="0" smtClean="0"/>
              <a:t>E</a:t>
            </a:r>
            <a:r>
              <a:rPr lang="en-US" altLang="ja-JP" sz="2300" dirty="0" smtClean="0"/>
              <a:t>.</a:t>
            </a:r>
          </a:p>
          <a:p>
            <a:pPr>
              <a:buNone/>
            </a:pPr>
            <a:r>
              <a:rPr lang="en-US" altLang="ja-JP" sz="2300" dirty="0" smtClean="0"/>
              <a:t>Aggregate demand </a:t>
            </a:r>
            <a:r>
              <a:rPr lang="en-US" altLang="ja-JP" sz="2300" i="1" dirty="0" smtClean="0"/>
              <a:t>AD</a:t>
            </a:r>
            <a:r>
              <a:rPr lang="en-US" altLang="ja-JP" sz="2300" dirty="0" smtClean="0"/>
              <a:t> is larger than aggregate supply </a:t>
            </a:r>
            <a:r>
              <a:rPr lang="en-US" altLang="ja-JP" sz="2300" i="1" dirty="0" smtClean="0"/>
              <a:t>Y</a:t>
            </a:r>
            <a:r>
              <a:rPr lang="en-US" altLang="ja-JP" sz="2300" dirty="0" smtClean="0"/>
              <a:t> at point </a:t>
            </a:r>
            <a:r>
              <a:rPr lang="en-US" altLang="ja-JP" sz="2300" i="1" dirty="0" smtClean="0"/>
              <a:t>B</a:t>
            </a:r>
            <a:r>
              <a:rPr lang="en-US" altLang="ja-JP" sz="2300" dirty="0" smtClean="0"/>
              <a:t> ⇒ Excess demand causes  shortage of products </a:t>
            </a:r>
            <a:r>
              <a:rPr lang="en-US" altLang="ja-JP" sz="2300" i="1" dirty="0" smtClean="0"/>
              <a:t>BD</a:t>
            </a:r>
            <a:r>
              <a:rPr lang="en-US" altLang="ja-JP" sz="2300" i="1" baseline="-25000" dirty="0" smtClean="0"/>
              <a:t>B</a:t>
            </a:r>
            <a:r>
              <a:rPr lang="en-US" altLang="ja-JP" sz="2300" dirty="0" smtClean="0"/>
              <a:t>, it causes decrease in inventory, firms increase production to restore equilibrium </a:t>
            </a:r>
            <a:r>
              <a:rPr lang="en-US" altLang="ja-JP" sz="2300" i="1" dirty="0" smtClean="0"/>
              <a:t>E</a:t>
            </a:r>
            <a:r>
              <a:rPr lang="en-US" altLang="ja-JP" sz="2300" dirty="0" smtClean="0"/>
              <a:t>.</a:t>
            </a:r>
          </a:p>
          <a:p>
            <a:pPr>
              <a:buNone/>
            </a:pPr>
            <a:r>
              <a:rPr lang="en-US" altLang="ja-JP" sz="2300" dirty="0" err="1" smtClean="0"/>
              <a:t>Marshallian</a:t>
            </a:r>
            <a:r>
              <a:rPr lang="en-US" altLang="ja-JP" sz="2300" dirty="0" smtClean="0"/>
              <a:t> quantity adjustment mechanism rather than price adjustment</a:t>
            </a:r>
            <a:br>
              <a:rPr lang="en-US" altLang="ja-JP" sz="2300" dirty="0" smtClean="0"/>
            </a:br>
            <a:r>
              <a:rPr lang="en-US" altLang="ja-JP" sz="2300" dirty="0" smtClean="0"/>
              <a:t>14-6 Figure Savings = equilibrium income from </a:t>
            </a:r>
            <a:r>
              <a:rPr lang="en-US" altLang="ja-JP" sz="2300" dirty="0" smtClean="0"/>
              <a:t>investment</a:t>
            </a:r>
          </a:p>
          <a:p>
            <a:r>
              <a:rPr lang="ja-JP" altLang="ja-JP" sz="2300" dirty="0" smtClean="0">
                <a:latin typeface="+mj-ea"/>
                <a:ea typeface="+mj-ea"/>
              </a:rPr>
              <a:t>総需要が増えて均衡点が</a:t>
            </a:r>
            <a:r>
              <a:rPr lang="en-US" altLang="ja-JP" sz="2300" i="1" dirty="0" smtClean="0">
                <a:latin typeface="+mj-ea"/>
                <a:ea typeface="+mj-ea"/>
              </a:rPr>
              <a:t>A</a:t>
            </a:r>
            <a:r>
              <a:rPr lang="ja-JP" altLang="ja-JP" sz="2300" dirty="0" smtClean="0">
                <a:latin typeface="+mj-ea"/>
                <a:ea typeface="+mj-ea"/>
              </a:rPr>
              <a:t>点に上方シフト⇒</a:t>
            </a:r>
            <a:r>
              <a:rPr lang="en-US" altLang="ja-JP" sz="2300" dirty="0" smtClean="0">
                <a:latin typeface="+mj-ea"/>
                <a:ea typeface="+mj-ea"/>
              </a:rPr>
              <a:t> </a:t>
            </a:r>
          </a:p>
          <a:p>
            <a:r>
              <a:rPr lang="ja-JP" altLang="ja-JP" sz="2300" dirty="0" smtClean="0">
                <a:latin typeface="+mj-ea"/>
                <a:ea typeface="+mj-ea"/>
              </a:rPr>
              <a:t>均衡国民所得＝均衡総供給は</a:t>
            </a:r>
            <a:r>
              <a:rPr lang="en-US" altLang="ja-JP" sz="2300" i="1" dirty="0" smtClean="0">
                <a:latin typeface="+mj-ea"/>
                <a:ea typeface="+mj-ea"/>
              </a:rPr>
              <a:t>Y</a:t>
            </a:r>
            <a:r>
              <a:rPr lang="en-US" altLang="ja-JP" sz="2300" i="1" baseline="-25000" dirty="0" smtClean="0">
                <a:latin typeface="+mj-ea"/>
                <a:ea typeface="+mj-ea"/>
              </a:rPr>
              <a:t>A</a:t>
            </a:r>
            <a:r>
              <a:rPr lang="ja-JP" altLang="ja-JP" sz="2300" dirty="0" err="1" smtClean="0">
                <a:latin typeface="+mj-ea"/>
                <a:ea typeface="+mj-ea"/>
              </a:rPr>
              <a:t>、</a:t>
            </a:r>
            <a:endParaRPr lang="ja-JP" altLang="ja-JP" sz="2300" dirty="0" smtClean="0">
              <a:latin typeface="+mj-ea"/>
              <a:ea typeface="+mj-ea"/>
            </a:endParaRPr>
          </a:p>
          <a:p>
            <a:r>
              <a:rPr lang="ja-JP" altLang="ja-JP" sz="2300" b="1" dirty="0" smtClean="0">
                <a:latin typeface="+mj-ea"/>
                <a:ea typeface="+mj-ea"/>
              </a:rPr>
              <a:t>需要側が決定因となって</a:t>
            </a:r>
            <a:r>
              <a:rPr lang="ja-JP" altLang="ja-JP" sz="2300" dirty="0" smtClean="0">
                <a:latin typeface="+mj-ea"/>
                <a:ea typeface="+mj-ea"/>
              </a:rPr>
              <a:t>（</a:t>
            </a:r>
            <a:r>
              <a:rPr lang="en-US" altLang="ja-JP" sz="2300" dirty="0" smtClean="0">
                <a:latin typeface="+mj-ea"/>
                <a:ea typeface="+mj-ea"/>
              </a:rPr>
              <a:t>demand-determined</a:t>
            </a:r>
            <a:r>
              <a:rPr lang="ja-JP" altLang="ja-JP" sz="2300" dirty="0" smtClean="0">
                <a:latin typeface="+mj-ea"/>
                <a:ea typeface="+mj-ea"/>
              </a:rPr>
              <a:t>）均衡所得を</a:t>
            </a:r>
            <a:endParaRPr lang="en-US" altLang="ja-JP" sz="2300" dirty="0" smtClean="0">
              <a:latin typeface="+mj-ea"/>
              <a:ea typeface="+mj-ea"/>
            </a:endParaRPr>
          </a:p>
          <a:p>
            <a:r>
              <a:rPr lang="ja-JP" altLang="ja-JP" sz="2300" dirty="0" smtClean="0">
                <a:latin typeface="+mj-ea"/>
                <a:ea typeface="+mj-ea"/>
              </a:rPr>
              <a:t>決める場合、その総需要を</a:t>
            </a:r>
            <a:r>
              <a:rPr lang="ja-JP" altLang="ja-JP" sz="2300" b="1" dirty="0" smtClean="0">
                <a:latin typeface="+mj-ea"/>
                <a:ea typeface="+mj-ea"/>
              </a:rPr>
              <a:t>有効需要</a:t>
            </a:r>
            <a:r>
              <a:rPr lang="ja-JP" altLang="ja-JP" sz="2300" dirty="0" smtClean="0">
                <a:latin typeface="+mj-ea"/>
                <a:ea typeface="+mj-ea"/>
              </a:rPr>
              <a:t>（</a:t>
            </a:r>
            <a:r>
              <a:rPr lang="en-US" altLang="ja-JP" sz="2300" dirty="0" smtClean="0">
                <a:latin typeface="+mj-ea"/>
                <a:ea typeface="+mj-ea"/>
              </a:rPr>
              <a:t>effective demand</a:t>
            </a:r>
            <a:r>
              <a:rPr lang="ja-JP" altLang="ja-JP" sz="2300" dirty="0" smtClean="0">
                <a:latin typeface="+mj-ea"/>
                <a:ea typeface="+mj-ea"/>
              </a:rPr>
              <a:t>）</a:t>
            </a:r>
          </a:p>
          <a:p>
            <a:r>
              <a:rPr lang="ja-JP" altLang="ja-JP" sz="2300" dirty="0" smtClean="0">
                <a:latin typeface="+mj-ea"/>
                <a:ea typeface="+mj-ea"/>
              </a:rPr>
              <a:t>有効需要による所得決定を</a:t>
            </a:r>
            <a:r>
              <a:rPr lang="ja-JP" altLang="ja-JP" sz="2300" b="1" dirty="0" smtClean="0">
                <a:latin typeface="+mj-ea"/>
                <a:ea typeface="+mj-ea"/>
              </a:rPr>
              <a:t>有効需要の原理</a:t>
            </a:r>
            <a:endParaRPr lang="en-US" altLang="ja-JP" sz="2300" b="1" dirty="0" smtClean="0">
              <a:latin typeface="+mj-ea"/>
              <a:ea typeface="+mj-ea"/>
            </a:endParaRPr>
          </a:p>
          <a:p>
            <a:r>
              <a:rPr lang="ja-JP" altLang="ja-JP" sz="2300" dirty="0" smtClean="0">
                <a:latin typeface="+mj-ea"/>
                <a:ea typeface="+mj-ea"/>
              </a:rPr>
              <a:t>（</a:t>
            </a:r>
            <a:r>
              <a:rPr lang="en-US" altLang="ja-JP" sz="2300" dirty="0" smtClean="0">
                <a:latin typeface="+mj-ea"/>
                <a:ea typeface="+mj-ea"/>
              </a:rPr>
              <a:t>principle of effective demand</a:t>
            </a:r>
            <a:r>
              <a:rPr lang="ja-JP" altLang="ja-JP" sz="2300" dirty="0" smtClean="0">
                <a:latin typeface="+mj-ea"/>
                <a:ea typeface="+mj-ea"/>
              </a:rPr>
              <a:t>）</a:t>
            </a:r>
          </a:p>
          <a:p>
            <a:r>
              <a:rPr lang="ja-JP" altLang="ja-JP" sz="2300" dirty="0" smtClean="0">
                <a:latin typeface="+mj-ea"/>
                <a:ea typeface="+mj-ea"/>
              </a:rPr>
              <a:t>総供給</a:t>
            </a:r>
            <a:r>
              <a:rPr lang="en-US" altLang="ja-JP" sz="2300" i="1" dirty="0" smtClean="0">
                <a:latin typeface="+mj-ea"/>
                <a:ea typeface="+mj-ea"/>
              </a:rPr>
              <a:t>Y</a:t>
            </a:r>
            <a:r>
              <a:rPr lang="ja-JP" altLang="ja-JP" sz="2300" dirty="0" smtClean="0">
                <a:latin typeface="+mj-ea"/>
                <a:ea typeface="+mj-ea"/>
              </a:rPr>
              <a:t>が総需要</a:t>
            </a:r>
            <a:r>
              <a:rPr lang="en-US" altLang="ja-JP" sz="2300" i="1" dirty="0" smtClean="0">
                <a:latin typeface="+mj-ea"/>
                <a:ea typeface="+mj-ea"/>
              </a:rPr>
              <a:t>AD</a:t>
            </a:r>
            <a:r>
              <a:rPr lang="ja-JP" altLang="ja-JP" sz="2300" dirty="0" smtClean="0">
                <a:latin typeface="+mj-ea"/>
                <a:ea typeface="+mj-ea"/>
              </a:rPr>
              <a:t>より大きい</a:t>
            </a:r>
            <a:r>
              <a:rPr lang="en-US" altLang="ja-JP" sz="2300" i="1" dirty="0" smtClean="0">
                <a:latin typeface="+mj-ea"/>
                <a:ea typeface="+mj-ea"/>
              </a:rPr>
              <a:t>A</a:t>
            </a:r>
            <a:r>
              <a:rPr lang="ja-JP" altLang="ja-JP" sz="2300" dirty="0" smtClean="0">
                <a:latin typeface="+mj-ea"/>
                <a:ea typeface="+mj-ea"/>
              </a:rPr>
              <a:t>点⇒超過供給によって売れ残り</a:t>
            </a:r>
            <a:r>
              <a:rPr lang="en-US" altLang="ja-JP" sz="2300" i="1" dirty="0" smtClean="0">
                <a:latin typeface="+mj-ea"/>
                <a:ea typeface="+mj-ea"/>
              </a:rPr>
              <a:t>AD</a:t>
            </a:r>
            <a:r>
              <a:rPr lang="en-US" altLang="ja-JP" sz="2300" i="1" baseline="-25000" dirty="0" smtClean="0">
                <a:latin typeface="+mj-ea"/>
                <a:ea typeface="+mj-ea"/>
              </a:rPr>
              <a:t>A</a:t>
            </a:r>
            <a:r>
              <a:rPr lang="ja-JP" altLang="ja-JP" sz="2300" dirty="0" err="1" smtClean="0">
                <a:latin typeface="+mj-ea"/>
                <a:ea typeface="+mj-ea"/>
              </a:rPr>
              <a:t>、</a:t>
            </a:r>
            <a:endParaRPr lang="en-US" altLang="ja-JP" sz="2300" dirty="0" smtClean="0">
              <a:latin typeface="+mj-ea"/>
              <a:ea typeface="+mj-ea"/>
            </a:endParaRPr>
          </a:p>
          <a:p>
            <a:r>
              <a:rPr lang="ja-JP" altLang="ja-JP" sz="2300" dirty="0" smtClean="0">
                <a:latin typeface="+mj-ea"/>
                <a:ea typeface="+mj-ea"/>
              </a:rPr>
              <a:t>売れ残りは在庫積み増し、企業は生産量を減らして均衡点</a:t>
            </a:r>
            <a:r>
              <a:rPr lang="en-US" altLang="ja-JP" sz="2300" i="1" dirty="0" smtClean="0">
                <a:latin typeface="+mj-ea"/>
                <a:ea typeface="+mj-ea"/>
              </a:rPr>
              <a:t>E</a:t>
            </a:r>
            <a:r>
              <a:rPr lang="ja-JP" altLang="ja-JP" sz="2300" dirty="0" err="1" smtClean="0">
                <a:latin typeface="+mj-ea"/>
                <a:ea typeface="+mj-ea"/>
              </a:rPr>
              <a:t>にまで</a:t>
            </a:r>
            <a:r>
              <a:rPr lang="ja-JP" altLang="ja-JP" sz="2300" dirty="0" smtClean="0">
                <a:latin typeface="+mj-ea"/>
                <a:ea typeface="+mj-ea"/>
              </a:rPr>
              <a:t>戻す</a:t>
            </a:r>
          </a:p>
          <a:p>
            <a:r>
              <a:rPr lang="ja-JP" altLang="ja-JP" sz="2300" dirty="0" smtClean="0">
                <a:latin typeface="+mj-ea"/>
                <a:ea typeface="+mj-ea"/>
              </a:rPr>
              <a:t>総供給</a:t>
            </a:r>
            <a:r>
              <a:rPr lang="en-US" altLang="ja-JP" sz="2300" i="1" dirty="0" smtClean="0">
                <a:latin typeface="+mj-ea"/>
                <a:ea typeface="+mj-ea"/>
              </a:rPr>
              <a:t>Y</a:t>
            </a:r>
            <a:r>
              <a:rPr lang="ja-JP" altLang="ja-JP" sz="2300" dirty="0" smtClean="0">
                <a:latin typeface="+mj-ea"/>
                <a:ea typeface="+mj-ea"/>
              </a:rPr>
              <a:t>より総需要</a:t>
            </a:r>
            <a:r>
              <a:rPr lang="en-US" altLang="ja-JP" sz="2300" i="1" dirty="0" smtClean="0">
                <a:latin typeface="+mj-ea"/>
                <a:ea typeface="+mj-ea"/>
              </a:rPr>
              <a:t>AD</a:t>
            </a:r>
            <a:r>
              <a:rPr lang="ja-JP" altLang="ja-JP" sz="2300" dirty="0" smtClean="0">
                <a:latin typeface="+mj-ea"/>
                <a:ea typeface="+mj-ea"/>
              </a:rPr>
              <a:t>が大きい</a:t>
            </a:r>
            <a:r>
              <a:rPr lang="en-US" altLang="ja-JP" sz="2300" i="1" dirty="0" smtClean="0">
                <a:latin typeface="+mj-ea"/>
                <a:ea typeface="+mj-ea"/>
              </a:rPr>
              <a:t>B</a:t>
            </a:r>
            <a:r>
              <a:rPr lang="ja-JP" altLang="ja-JP" sz="2300" dirty="0" smtClean="0">
                <a:latin typeface="+mj-ea"/>
                <a:ea typeface="+mj-ea"/>
              </a:rPr>
              <a:t>点⇒超過需要によって品不足</a:t>
            </a:r>
            <a:r>
              <a:rPr lang="en-US" altLang="ja-JP" sz="2300" i="1" dirty="0" smtClean="0">
                <a:latin typeface="+mj-ea"/>
                <a:ea typeface="+mj-ea"/>
              </a:rPr>
              <a:t>BD</a:t>
            </a:r>
            <a:r>
              <a:rPr lang="en-US" altLang="ja-JP" sz="2300" i="1" baseline="-25000" dirty="0" smtClean="0">
                <a:latin typeface="+mj-ea"/>
                <a:ea typeface="+mj-ea"/>
              </a:rPr>
              <a:t>B</a:t>
            </a:r>
            <a:r>
              <a:rPr lang="ja-JP" altLang="ja-JP" sz="2300" dirty="0" err="1" smtClean="0">
                <a:latin typeface="+mj-ea"/>
                <a:ea typeface="+mj-ea"/>
              </a:rPr>
              <a:t>、</a:t>
            </a:r>
            <a:endParaRPr lang="en-US" altLang="ja-JP" sz="2300" dirty="0" smtClean="0">
              <a:latin typeface="+mj-ea"/>
              <a:ea typeface="+mj-ea"/>
            </a:endParaRPr>
          </a:p>
          <a:p>
            <a:r>
              <a:rPr lang="ja-JP" altLang="ja-JP" sz="2300" dirty="0" smtClean="0">
                <a:latin typeface="+mj-ea"/>
                <a:ea typeface="+mj-ea"/>
              </a:rPr>
              <a:t>品不足は在庫の取り崩し、企業は生産量を増やして均衡点</a:t>
            </a:r>
            <a:r>
              <a:rPr lang="en-US" altLang="ja-JP" sz="2300" i="1" dirty="0" smtClean="0">
                <a:latin typeface="+mj-ea"/>
                <a:ea typeface="+mj-ea"/>
              </a:rPr>
              <a:t>E</a:t>
            </a:r>
            <a:r>
              <a:rPr lang="ja-JP" altLang="ja-JP" sz="2300" dirty="0" err="1" smtClean="0">
                <a:latin typeface="+mj-ea"/>
                <a:ea typeface="+mj-ea"/>
              </a:rPr>
              <a:t>にまで</a:t>
            </a:r>
            <a:r>
              <a:rPr lang="ja-JP" altLang="ja-JP" sz="2300" dirty="0" smtClean="0">
                <a:latin typeface="+mj-ea"/>
                <a:ea typeface="+mj-ea"/>
              </a:rPr>
              <a:t>戻す</a:t>
            </a:r>
          </a:p>
          <a:p>
            <a:r>
              <a:rPr lang="ja-JP" altLang="en-US" sz="2300" dirty="0" smtClean="0">
                <a:latin typeface="+mj-ea"/>
                <a:ea typeface="+mj-ea"/>
              </a:rPr>
              <a:t>価格調整ではなく</a:t>
            </a:r>
            <a:r>
              <a:rPr lang="ja-JP" altLang="ja-JP" sz="2300" dirty="0" smtClean="0">
                <a:latin typeface="+mj-ea"/>
                <a:ea typeface="+mj-ea"/>
              </a:rPr>
              <a:t>マーシャル的な数量調整機構</a:t>
            </a:r>
            <a:endParaRPr lang="en-US" altLang="ja-JP" sz="2300" dirty="0" smtClean="0">
              <a:latin typeface="+mj-ea"/>
              <a:ea typeface="+mj-ea"/>
            </a:endParaRPr>
          </a:p>
          <a:p>
            <a:r>
              <a:rPr lang="en-US" altLang="ja-JP" sz="2100" dirty="0" smtClean="0">
                <a:latin typeface="+mj-ea"/>
                <a:ea typeface="+mj-ea"/>
              </a:rPr>
              <a:t>                                              </a:t>
            </a:r>
            <a:r>
              <a:rPr lang="ja-JP" altLang="ja-JP" sz="2100" dirty="0" smtClean="0">
                <a:latin typeface="+mj-ea"/>
                <a:ea typeface="+mj-ea"/>
              </a:rPr>
              <a:t>　</a:t>
            </a:r>
            <a:r>
              <a:rPr lang="en-US" altLang="ja-JP" sz="2100" dirty="0" smtClean="0">
                <a:latin typeface="+mj-ea"/>
                <a:ea typeface="+mj-ea"/>
              </a:rPr>
              <a:t>14-6</a:t>
            </a:r>
            <a:r>
              <a:rPr lang="ja-JP" altLang="ja-JP" sz="2100" dirty="0" smtClean="0">
                <a:latin typeface="+mj-ea"/>
                <a:ea typeface="+mj-ea"/>
              </a:rPr>
              <a:t>図　貯蓄＝投資による均衡所得</a:t>
            </a:r>
            <a:endParaRPr lang="en-US" altLang="ja-JP" sz="2100" dirty="0" smtClean="0">
              <a:latin typeface="+mj-ea"/>
              <a:ea typeface="+mj-ea"/>
            </a:endParaRPr>
          </a:p>
          <a:p>
            <a:pPr>
              <a:buNone/>
            </a:pPr>
            <a:endParaRPr lang="en-US" altLang="ja-JP" sz="2300" dirty="0" smtClean="0"/>
          </a:p>
          <a:p>
            <a:pPr>
              <a:buNone/>
            </a:pPr>
            <a:endParaRPr lang="ja-JP" altLang="ja-JP" sz="1800" dirty="0" smtClean="0"/>
          </a:p>
          <a:p>
            <a:endParaRPr lang="ja-JP" altLang="ja-JP" sz="1800" dirty="0"/>
          </a:p>
        </p:txBody>
      </p:sp>
      <p:pic>
        <p:nvPicPr>
          <p:cNvPr id="4" name="図 3"/>
          <p:cNvPicPr/>
          <p:nvPr/>
        </p:nvPicPr>
        <p:blipFill>
          <a:blip r:embed="rId2" cstate="print"/>
          <a:srcRect/>
          <a:stretch>
            <a:fillRect/>
          </a:stretch>
        </p:blipFill>
        <p:spPr bwMode="auto">
          <a:xfrm>
            <a:off x="6516216" y="3645024"/>
            <a:ext cx="2627784" cy="3212976"/>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0" y="0"/>
            <a:ext cx="9144000" cy="476672"/>
          </a:xfrm>
        </p:spPr>
        <p:txBody>
          <a:bodyPr>
            <a:noAutofit/>
          </a:bodyPr>
          <a:lstStyle/>
          <a:p>
            <a:r>
              <a:rPr lang="ja-JP" altLang="ja-JP" sz="1800" b="1" dirty="0" smtClean="0"/>
              <a:t> ５</a:t>
            </a:r>
            <a:r>
              <a:rPr lang="ja-JP" altLang="ja-JP" sz="1800" b="1" dirty="0" smtClean="0"/>
              <a:t>．</a:t>
            </a:r>
            <a:r>
              <a:rPr lang="en-US" altLang="ja-JP" sz="1800" b="1" dirty="0" smtClean="0"/>
              <a:t>Balance </a:t>
            </a:r>
            <a:r>
              <a:rPr lang="en-US" altLang="ja-JP" sz="1800" b="1" dirty="0" smtClean="0"/>
              <a:t>of Savings and Investment and Equilibrium </a:t>
            </a:r>
            <a:r>
              <a:rPr lang="en-US" altLang="ja-JP" sz="1800" b="1" dirty="0" smtClean="0"/>
              <a:t>Income</a:t>
            </a:r>
            <a:br>
              <a:rPr lang="en-US" altLang="ja-JP" sz="1800" b="1" dirty="0" smtClean="0"/>
            </a:br>
            <a:r>
              <a:rPr lang="ja-JP" altLang="ja-JP" sz="1800" b="1" dirty="0" smtClean="0"/>
              <a:t>貯蓄・投資の均衡と均衡所得</a:t>
            </a:r>
            <a:r>
              <a:rPr lang="en-US" altLang="ja-JP" sz="1800" b="1" dirty="0" smtClean="0"/>
              <a:t> </a:t>
            </a:r>
            <a:endParaRPr lang="ja-JP" altLang="en-US" sz="1800" dirty="0" smtClean="0">
              <a:solidFill>
                <a:schemeClr val="tx1"/>
              </a:solidFill>
              <a:latin typeface="ＭＳ 明朝" pitchFamily="17" charset="-128"/>
              <a:ea typeface="ＭＳ ゴシック" pitchFamily="49" charset="-128"/>
            </a:endParaRPr>
          </a:p>
        </p:txBody>
      </p:sp>
      <p:sp>
        <p:nvSpPr>
          <p:cNvPr id="8195" name="Rectangle 3"/>
          <p:cNvSpPr>
            <a:spLocks noGrp="1" noChangeArrowheads="1"/>
          </p:cNvSpPr>
          <p:nvPr>
            <p:ph idx="1"/>
          </p:nvPr>
        </p:nvSpPr>
        <p:spPr>
          <a:xfrm>
            <a:off x="0" y="548680"/>
            <a:ext cx="9144000" cy="6166445"/>
          </a:xfrm>
        </p:spPr>
        <p:txBody>
          <a:bodyPr>
            <a:normAutofit fontScale="85000" lnSpcReduction="10000"/>
          </a:bodyPr>
          <a:lstStyle/>
          <a:p>
            <a:pPr>
              <a:buNone/>
            </a:pPr>
            <a:r>
              <a:rPr lang="en-US" altLang="ja-JP" sz="1800" dirty="0" smtClean="0"/>
              <a:t>Equilibrium </a:t>
            </a:r>
            <a:r>
              <a:rPr lang="en-US" altLang="ja-JP" sz="1800" dirty="0" smtClean="0"/>
              <a:t>in macro product market, </a:t>
            </a:r>
            <a:r>
              <a:rPr lang="en-US" altLang="ja-JP" sz="1800" i="1" dirty="0" smtClean="0"/>
              <a:t>AD</a:t>
            </a:r>
            <a:r>
              <a:rPr lang="ja-JP" altLang="ja-JP" sz="1800" dirty="0" smtClean="0"/>
              <a:t>＝</a:t>
            </a:r>
            <a:r>
              <a:rPr lang="en-US" altLang="ja-JP" sz="1800" i="1" dirty="0" smtClean="0"/>
              <a:t>C</a:t>
            </a:r>
            <a:r>
              <a:rPr lang="ja-JP" altLang="ja-JP" sz="1800" dirty="0" smtClean="0"/>
              <a:t>＋</a:t>
            </a:r>
            <a:r>
              <a:rPr lang="en-US" altLang="ja-JP" sz="1800" i="1" dirty="0" smtClean="0"/>
              <a:t>I</a:t>
            </a:r>
            <a:r>
              <a:rPr lang="ja-JP" altLang="ja-JP" sz="1800" dirty="0" smtClean="0"/>
              <a:t>＝</a:t>
            </a:r>
            <a:r>
              <a:rPr lang="en-US" altLang="ja-JP" sz="1800" i="1" dirty="0" smtClean="0"/>
              <a:t>Y </a:t>
            </a:r>
            <a:endParaRPr lang="en-US" altLang="ja-JP" sz="1800" dirty="0" smtClean="0"/>
          </a:p>
          <a:p>
            <a:pPr>
              <a:buNone/>
            </a:pPr>
            <a:r>
              <a:rPr lang="en-US" altLang="ja-JP" sz="1800" b="1" dirty="0" smtClean="0"/>
              <a:t>National product = national income </a:t>
            </a:r>
            <a:r>
              <a:rPr lang="en-US" altLang="ja-JP" sz="1800" b="1" i="1" dirty="0" smtClean="0"/>
              <a:t>Y</a:t>
            </a:r>
            <a:r>
              <a:rPr lang="en-US" altLang="ja-JP" sz="1800" i="1" dirty="0" smtClean="0"/>
              <a:t>,</a:t>
            </a:r>
            <a:r>
              <a:rPr lang="ja-JP" altLang="ja-JP" sz="1800" dirty="0" smtClean="0"/>
              <a:t>　</a:t>
            </a:r>
            <a:r>
              <a:rPr lang="en-US" altLang="ja-JP" sz="1800" i="1" dirty="0" smtClean="0"/>
              <a:t>Y</a:t>
            </a:r>
            <a:r>
              <a:rPr lang="ja-JP" altLang="ja-JP" sz="1800" dirty="0" smtClean="0"/>
              <a:t>＝</a:t>
            </a:r>
            <a:r>
              <a:rPr lang="en-US" altLang="ja-JP" sz="1800" i="1" dirty="0" smtClean="0"/>
              <a:t>C</a:t>
            </a:r>
            <a:r>
              <a:rPr lang="ja-JP" altLang="ja-JP" sz="1800" dirty="0" smtClean="0"/>
              <a:t>＋</a:t>
            </a:r>
            <a:r>
              <a:rPr lang="en-US" altLang="ja-JP" sz="1800" i="1" dirty="0" smtClean="0"/>
              <a:t>S </a:t>
            </a:r>
            <a:endParaRPr lang="en-US" altLang="ja-JP" sz="1800" dirty="0" smtClean="0"/>
          </a:p>
          <a:p>
            <a:pPr>
              <a:buNone/>
            </a:pPr>
            <a:r>
              <a:rPr lang="en-US" altLang="ja-JP" sz="1800" dirty="0" smtClean="0"/>
              <a:t>Equilibrium of product market and </a:t>
            </a:r>
            <a:r>
              <a:rPr lang="en-US" altLang="ja-JP" sz="1800" b="1" dirty="0" smtClean="0"/>
              <a:t>balance of savings and investment </a:t>
            </a:r>
            <a:r>
              <a:rPr lang="en-US" altLang="ja-JP" sz="1800" dirty="0" smtClean="0"/>
              <a:t>are </a:t>
            </a:r>
            <a:r>
              <a:rPr lang="en-US" altLang="ja-JP" sz="1800" b="1" dirty="0" smtClean="0"/>
              <a:t>equivalent (⇔) </a:t>
            </a:r>
          </a:p>
          <a:p>
            <a:pPr>
              <a:buNone/>
            </a:pPr>
            <a:r>
              <a:rPr lang="en-US" altLang="ja-JP" sz="1800" dirty="0" smtClean="0"/>
              <a:t>       </a:t>
            </a:r>
            <a:r>
              <a:rPr lang="en-US" altLang="ja-JP" sz="1800" i="1" dirty="0" smtClean="0"/>
              <a:t>AD</a:t>
            </a:r>
            <a:r>
              <a:rPr lang="ja-JP" altLang="ja-JP" sz="1800" dirty="0" smtClean="0"/>
              <a:t>＝</a:t>
            </a:r>
            <a:r>
              <a:rPr lang="en-US" altLang="ja-JP" sz="1800" i="1" dirty="0" smtClean="0"/>
              <a:t>AS</a:t>
            </a:r>
            <a:r>
              <a:rPr lang="ja-JP" altLang="ja-JP" sz="1800" dirty="0" smtClean="0"/>
              <a:t>　⇔　</a:t>
            </a:r>
            <a:r>
              <a:rPr lang="en-US" altLang="ja-JP" sz="1800" i="1" dirty="0" smtClean="0"/>
              <a:t>S</a:t>
            </a:r>
            <a:r>
              <a:rPr lang="ja-JP" altLang="ja-JP" sz="1800" dirty="0" smtClean="0"/>
              <a:t>＝</a:t>
            </a:r>
            <a:r>
              <a:rPr lang="en-US" altLang="ja-JP" sz="1800" i="1" dirty="0" smtClean="0"/>
              <a:t>I</a:t>
            </a:r>
            <a:endParaRPr lang="en-US" altLang="ja-JP" sz="1800" dirty="0" smtClean="0"/>
          </a:p>
          <a:p>
            <a:pPr>
              <a:buNone/>
            </a:pPr>
            <a:r>
              <a:rPr lang="en-US" altLang="ja-JP" sz="1800" b="1" dirty="0" smtClean="0"/>
              <a:t>Savings function </a:t>
            </a:r>
            <a:r>
              <a:rPr lang="en-US" altLang="ja-JP" sz="1800" dirty="0" smtClean="0"/>
              <a:t>of absolute income hypothesis </a:t>
            </a:r>
            <a:r>
              <a:rPr lang="en-US" altLang="ja-JP" sz="1800" i="1" dirty="0" smtClean="0"/>
              <a:t>S</a:t>
            </a:r>
            <a:r>
              <a:rPr lang="ja-JP" altLang="ja-JP" sz="1800" dirty="0" smtClean="0"/>
              <a:t>（</a:t>
            </a:r>
            <a:r>
              <a:rPr lang="en-US" altLang="ja-JP" sz="1800" i="1" dirty="0" smtClean="0"/>
              <a:t>Y</a:t>
            </a:r>
            <a:r>
              <a:rPr lang="ja-JP" altLang="ja-JP" sz="1800" dirty="0" smtClean="0"/>
              <a:t>）＝</a:t>
            </a:r>
            <a:r>
              <a:rPr lang="en-US" altLang="ja-JP" sz="1800" i="1" dirty="0" smtClean="0"/>
              <a:t>Y</a:t>
            </a:r>
            <a:r>
              <a:rPr lang="ja-JP" altLang="ja-JP" sz="1800" dirty="0" smtClean="0"/>
              <a:t>－（</a:t>
            </a:r>
            <a:r>
              <a:rPr lang="en-US" altLang="ja-JP" sz="1800" i="1" dirty="0" smtClean="0"/>
              <a:t>a</a:t>
            </a:r>
            <a:r>
              <a:rPr lang="ja-JP" altLang="ja-JP" sz="1800" dirty="0" smtClean="0"/>
              <a:t>＋</a:t>
            </a:r>
            <a:r>
              <a:rPr lang="en-US" altLang="ja-JP" sz="1800" i="1" dirty="0" err="1" smtClean="0"/>
              <a:t>cY</a:t>
            </a:r>
            <a:r>
              <a:rPr lang="ja-JP" altLang="ja-JP" sz="1800" dirty="0" smtClean="0"/>
              <a:t>）＝－</a:t>
            </a:r>
            <a:r>
              <a:rPr lang="en-US" altLang="ja-JP" sz="1800" i="1" dirty="0" smtClean="0"/>
              <a:t>a</a:t>
            </a:r>
            <a:r>
              <a:rPr lang="ja-JP" altLang="ja-JP" sz="1800" dirty="0" smtClean="0"/>
              <a:t>＋（</a:t>
            </a:r>
            <a:r>
              <a:rPr lang="en-US" altLang="ja-JP" sz="1800" dirty="0" smtClean="0"/>
              <a:t>1</a:t>
            </a:r>
            <a:r>
              <a:rPr lang="ja-JP" altLang="ja-JP" sz="1800" dirty="0" smtClean="0"/>
              <a:t>－</a:t>
            </a:r>
            <a:r>
              <a:rPr lang="en-US" altLang="ja-JP" sz="1800" i="1" dirty="0" smtClean="0"/>
              <a:t>c</a:t>
            </a:r>
            <a:r>
              <a:rPr lang="ja-JP" altLang="ja-JP" sz="1800" dirty="0" smtClean="0"/>
              <a:t>）</a:t>
            </a:r>
            <a:r>
              <a:rPr lang="en-US" altLang="ja-JP" sz="1800" i="1" dirty="0" smtClean="0"/>
              <a:t>Y</a:t>
            </a:r>
            <a:r>
              <a:rPr lang="ja-JP" altLang="ja-JP" sz="1800" dirty="0" smtClean="0"/>
              <a:t>　　　</a:t>
            </a:r>
            <a:r>
              <a:rPr lang="en-US" altLang="ja-JP" sz="1800" dirty="0" smtClean="0"/>
              <a:t>0</a:t>
            </a:r>
            <a:r>
              <a:rPr lang="ja-JP" altLang="ja-JP" sz="1800" dirty="0" smtClean="0"/>
              <a:t>＜</a:t>
            </a:r>
            <a:r>
              <a:rPr lang="en-US" altLang="ja-JP" sz="1800" dirty="0" smtClean="0"/>
              <a:t>1</a:t>
            </a:r>
            <a:r>
              <a:rPr lang="ja-JP" altLang="ja-JP" sz="1800" dirty="0" smtClean="0"/>
              <a:t>－</a:t>
            </a:r>
            <a:r>
              <a:rPr lang="en-US" altLang="ja-JP" sz="1800" i="1" dirty="0" smtClean="0"/>
              <a:t>c</a:t>
            </a:r>
            <a:r>
              <a:rPr lang="ja-JP" altLang="ja-JP" sz="1800" dirty="0" smtClean="0"/>
              <a:t>＜</a:t>
            </a:r>
            <a:r>
              <a:rPr lang="en-US" altLang="ja-JP" sz="1800" dirty="0" smtClean="0"/>
              <a:t>1 </a:t>
            </a:r>
          </a:p>
          <a:p>
            <a:pPr>
              <a:buNone/>
            </a:pPr>
            <a:r>
              <a:rPr lang="en-US" altLang="ja-JP" sz="1800" dirty="0" smtClean="0"/>
              <a:t>The savings curve S whose intercept is -a and whose gradient is marginal propensity to save = 1 – c</a:t>
            </a:r>
          </a:p>
          <a:p>
            <a:pPr>
              <a:buNone/>
            </a:pPr>
            <a:r>
              <a:rPr lang="en-US" altLang="ja-JP" sz="1800" dirty="0" smtClean="0"/>
              <a:t> Investment is independent investment ⇒ Horizontal investment curve </a:t>
            </a:r>
            <a:r>
              <a:rPr lang="en-US" altLang="ja-JP" sz="1800" i="1" dirty="0" smtClean="0"/>
              <a:t>I</a:t>
            </a:r>
            <a:endParaRPr lang="en-US" altLang="ja-JP" sz="1800" dirty="0" smtClean="0"/>
          </a:p>
          <a:p>
            <a:pPr>
              <a:buNone/>
            </a:pPr>
            <a:r>
              <a:rPr lang="en-US" altLang="ja-JP" sz="1800" dirty="0" smtClean="0"/>
              <a:t>Point</a:t>
            </a:r>
            <a:r>
              <a:rPr lang="en-US" altLang="ja-JP" sz="1800" i="1" dirty="0" smtClean="0"/>
              <a:t> E </a:t>
            </a:r>
            <a:r>
              <a:rPr lang="en-US" altLang="ja-JP" sz="1800" dirty="0" smtClean="0"/>
              <a:t>achieves the product market equilibrium that Savings </a:t>
            </a:r>
            <a:r>
              <a:rPr lang="en-US" altLang="ja-JP" sz="1800" i="1" dirty="0" smtClean="0"/>
              <a:t>S</a:t>
            </a:r>
            <a:r>
              <a:rPr lang="en-US" altLang="ja-JP" sz="1800" dirty="0" smtClean="0"/>
              <a:t> = Investment </a:t>
            </a:r>
            <a:r>
              <a:rPr lang="en-US" altLang="ja-JP" sz="1800" i="1" dirty="0" smtClean="0"/>
              <a:t>I</a:t>
            </a:r>
            <a:endParaRPr lang="en-US" altLang="ja-JP" sz="1800" dirty="0" smtClean="0"/>
          </a:p>
          <a:p>
            <a:pPr>
              <a:buNone/>
            </a:pPr>
            <a:r>
              <a:rPr lang="en-US" altLang="ja-JP" sz="1800" dirty="0" smtClean="0"/>
              <a:t>Point A where Savings </a:t>
            </a:r>
            <a:r>
              <a:rPr lang="en-US" altLang="ja-JP" sz="1800" i="1" dirty="0" smtClean="0"/>
              <a:t>S</a:t>
            </a:r>
            <a:r>
              <a:rPr lang="en-US" altLang="ja-JP" sz="1800" dirty="0" smtClean="0"/>
              <a:t> is greater than Investment</a:t>
            </a:r>
            <a:r>
              <a:rPr lang="en-US" altLang="ja-JP" sz="1800" i="1" dirty="0" smtClean="0"/>
              <a:t> I </a:t>
            </a:r>
            <a:r>
              <a:rPr lang="en-US" altLang="ja-JP" sz="1800" dirty="0" smtClean="0"/>
              <a:t>⇒ Points left unused (or insufficient investment) due to excess supply of savings. Companies reduce production and return to equilibrium point E</a:t>
            </a:r>
            <a:br>
              <a:rPr lang="en-US" altLang="ja-JP" sz="1800" dirty="0" smtClean="0"/>
            </a:br>
            <a:r>
              <a:rPr lang="en-US" altLang="ja-JP" sz="1800" dirty="0" smtClean="0"/>
              <a:t>Saving S is smaller than Investment I Point B ⇒ Insufficient savings (or unsatisfied investment) due to excess demand of savings. The company increases the production volume and returns to the equilibrium point </a:t>
            </a:r>
            <a:r>
              <a:rPr lang="en-US" altLang="ja-JP" sz="1800" dirty="0" smtClean="0"/>
              <a:t>E</a:t>
            </a:r>
          </a:p>
          <a:p>
            <a:r>
              <a:rPr lang="ja-JP" altLang="ja-JP" sz="1800" dirty="0" smtClean="0">
                <a:latin typeface="+mj-ea"/>
                <a:ea typeface="+mj-ea"/>
              </a:rPr>
              <a:t>マクロの生産物市場における均衡、　</a:t>
            </a:r>
            <a:r>
              <a:rPr lang="en-US" altLang="ja-JP" sz="1800" i="1" dirty="0" smtClean="0">
                <a:latin typeface="+mj-ea"/>
                <a:ea typeface="+mj-ea"/>
              </a:rPr>
              <a:t>AD</a:t>
            </a:r>
            <a:r>
              <a:rPr lang="ja-JP"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i="1" dirty="0" smtClean="0">
                <a:latin typeface="+mj-ea"/>
                <a:ea typeface="+mj-ea"/>
              </a:rPr>
              <a:t>I</a:t>
            </a:r>
            <a:r>
              <a:rPr lang="ja-JP" altLang="ja-JP" sz="1800" dirty="0" smtClean="0">
                <a:latin typeface="+mj-ea"/>
                <a:ea typeface="+mj-ea"/>
              </a:rPr>
              <a:t>＝</a:t>
            </a:r>
            <a:r>
              <a:rPr lang="en-US" altLang="ja-JP" sz="1800" i="1" dirty="0" smtClean="0">
                <a:latin typeface="+mj-ea"/>
                <a:ea typeface="+mj-ea"/>
              </a:rPr>
              <a:t>Y</a:t>
            </a:r>
            <a:endParaRPr lang="ja-JP" altLang="ja-JP" sz="1800" dirty="0" smtClean="0">
              <a:latin typeface="+mj-ea"/>
              <a:ea typeface="+mj-ea"/>
            </a:endParaRPr>
          </a:p>
          <a:p>
            <a:r>
              <a:rPr lang="ja-JP" altLang="ja-JP" sz="1800" dirty="0" smtClean="0">
                <a:latin typeface="+mj-ea"/>
                <a:ea typeface="+mj-ea"/>
              </a:rPr>
              <a:t>国民生産物＝国民所得</a:t>
            </a:r>
            <a:r>
              <a:rPr lang="en-US" altLang="ja-JP" sz="1800" i="1" dirty="0" smtClean="0">
                <a:latin typeface="+mj-ea"/>
                <a:ea typeface="+mj-ea"/>
              </a:rPr>
              <a:t>Y</a:t>
            </a:r>
            <a:r>
              <a:rPr lang="ja-JP" altLang="ja-JP" sz="1800" dirty="0" err="1" smtClean="0">
                <a:latin typeface="+mj-ea"/>
                <a:ea typeface="+mj-ea"/>
              </a:rPr>
              <a:t>、</a:t>
            </a:r>
            <a:r>
              <a:rPr lang="ja-JP" altLang="ja-JP" sz="1800" dirty="0" smtClean="0">
                <a:latin typeface="+mj-ea"/>
                <a:ea typeface="+mj-ea"/>
              </a:rPr>
              <a:t>　</a:t>
            </a:r>
            <a:r>
              <a:rPr lang="en-US" altLang="ja-JP" sz="1800" i="1" dirty="0" smtClean="0">
                <a:latin typeface="+mj-ea"/>
                <a:ea typeface="+mj-ea"/>
              </a:rPr>
              <a:t>Y</a:t>
            </a:r>
            <a:r>
              <a:rPr lang="ja-JP"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i="1" dirty="0" smtClean="0">
                <a:latin typeface="+mj-ea"/>
                <a:ea typeface="+mj-ea"/>
              </a:rPr>
              <a:t>S</a:t>
            </a:r>
            <a:endParaRPr lang="ja-JP" altLang="ja-JP" sz="1800" dirty="0" smtClean="0">
              <a:latin typeface="+mj-ea"/>
              <a:ea typeface="+mj-ea"/>
            </a:endParaRPr>
          </a:p>
          <a:p>
            <a:r>
              <a:rPr lang="ja-JP" altLang="ja-JP" sz="1800" dirty="0" smtClean="0">
                <a:latin typeface="+mj-ea"/>
                <a:ea typeface="+mj-ea"/>
              </a:rPr>
              <a:t>生産物市場の均衡と貯蓄・投資の均衡は</a:t>
            </a:r>
            <a:r>
              <a:rPr lang="ja-JP" altLang="ja-JP" sz="1800" b="1" dirty="0" smtClean="0">
                <a:latin typeface="+mj-ea"/>
                <a:ea typeface="+mj-ea"/>
              </a:rPr>
              <a:t>同値</a:t>
            </a:r>
            <a:r>
              <a:rPr lang="ja-JP" altLang="ja-JP" sz="1800" dirty="0" smtClean="0">
                <a:latin typeface="+mj-ea"/>
                <a:ea typeface="+mj-ea"/>
              </a:rPr>
              <a:t>（</a:t>
            </a:r>
            <a:r>
              <a:rPr lang="en-US" altLang="ja-JP" sz="1800" dirty="0" smtClean="0">
                <a:latin typeface="+mj-ea"/>
                <a:ea typeface="+mj-ea"/>
              </a:rPr>
              <a:t>equivalent</a:t>
            </a:r>
            <a:r>
              <a:rPr lang="ja-JP" altLang="ja-JP" sz="1800" dirty="0" smtClean="0">
                <a:latin typeface="+mj-ea"/>
                <a:ea typeface="+mj-ea"/>
              </a:rPr>
              <a:t>：⇔）　　</a:t>
            </a:r>
            <a:r>
              <a:rPr lang="en-US" altLang="ja-JP" sz="1800" i="1" dirty="0" smtClean="0">
                <a:latin typeface="+mj-ea"/>
                <a:ea typeface="+mj-ea"/>
              </a:rPr>
              <a:t>AD</a:t>
            </a:r>
            <a:r>
              <a:rPr lang="ja-JP" altLang="ja-JP" sz="1800" dirty="0" smtClean="0">
                <a:latin typeface="+mj-ea"/>
                <a:ea typeface="+mj-ea"/>
              </a:rPr>
              <a:t>＝</a:t>
            </a:r>
            <a:r>
              <a:rPr lang="en-US" altLang="ja-JP" sz="1800" i="1" dirty="0" smtClean="0">
                <a:latin typeface="+mj-ea"/>
                <a:ea typeface="+mj-ea"/>
              </a:rPr>
              <a:t>AS</a:t>
            </a:r>
            <a:r>
              <a:rPr lang="ja-JP" altLang="ja-JP" sz="1800" dirty="0" smtClean="0">
                <a:latin typeface="+mj-ea"/>
                <a:ea typeface="+mj-ea"/>
              </a:rPr>
              <a:t>　⇔　</a:t>
            </a:r>
            <a:r>
              <a:rPr lang="en-US" altLang="ja-JP" sz="1800" i="1" dirty="0" smtClean="0">
                <a:latin typeface="+mj-ea"/>
                <a:ea typeface="+mj-ea"/>
              </a:rPr>
              <a:t>S</a:t>
            </a:r>
            <a:r>
              <a:rPr lang="ja-JP" altLang="ja-JP" sz="1800" dirty="0" smtClean="0">
                <a:latin typeface="+mj-ea"/>
                <a:ea typeface="+mj-ea"/>
              </a:rPr>
              <a:t>＝</a:t>
            </a:r>
            <a:r>
              <a:rPr lang="en-US" altLang="ja-JP" sz="1800" i="1" dirty="0" smtClean="0">
                <a:latin typeface="+mj-ea"/>
                <a:ea typeface="+mj-ea"/>
              </a:rPr>
              <a:t>I</a:t>
            </a:r>
            <a:endParaRPr lang="ja-JP" altLang="ja-JP" sz="1800" dirty="0" smtClean="0">
              <a:latin typeface="+mj-ea"/>
              <a:ea typeface="+mj-ea"/>
            </a:endParaRPr>
          </a:p>
          <a:p>
            <a:r>
              <a:rPr lang="ja-JP" altLang="ja-JP" sz="1800" dirty="0" smtClean="0">
                <a:latin typeface="+mj-ea"/>
                <a:ea typeface="+mj-ea"/>
              </a:rPr>
              <a:t>絶対所得仮説の貯蓄関数　</a:t>
            </a:r>
            <a:r>
              <a:rPr lang="en-US" altLang="ja-JP" sz="1800" i="1" dirty="0" smtClean="0">
                <a:latin typeface="+mj-ea"/>
                <a:ea typeface="+mj-ea"/>
              </a:rPr>
              <a:t>S</a:t>
            </a:r>
            <a:r>
              <a:rPr lang="ja-JP" altLang="ja-JP" sz="1800" dirty="0" smtClean="0">
                <a:latin typeface="+mj-ea"/>
                <a:ea typeface="+mj-ea"/>
              </a:rPr>
              <a:t>（</a:t>
            </a:r>
            <a:r>
              <a:rPr lang="en-US" altLang="ja-JP" sz="1800" i="1" dirty="0" smtClean="0">
                <a:latin typeface="+mj-ea"/>
                <a:ea typeface="+mj-ea"/>
              </a:rPr>
              <a:t>Y</a:t>
            </a:r>
            <a:r>
              <a:rPr lang="ja-JP" altLang="ja-JP" sz="1800" dirty="0" smtClean="0">
                <a:latin typeface="+mj-ea"/>
                <a:ea typeface="+mj-ea"/>
              </a:rPr>
              <a:t>）＝</a:t>
            </a:r>
            <a:r>
              <a:rPr lang="en-US" altLang="ja-JP" sz="1800" i="1" dirty="0" smtClean="0">
                <a:latin typeface="+mj-ea"/>
                <a:ea typeface="+mj-ea"/>
              </a:rPr>
              <a:t>Y</a:t>
            </a:r>
            <a:r>
              <a:rPr lang="ja-JP" altLang="ja-JP" sz="1800" dirty="0" smtClean="0">
                <a:latin typeface="+mj-ea"/>
                <a:ea typeface="+mj-ea"/>
              </a:rPr>
              <a:t>－（</a:t>
            </a:r>
            <a:r>
              <a:rPr lang="en-US" altLang="ja-JP" sz="1800" i="1" dirty="0" smtClean="0">
                <a:latin typeface="+mj-ea"/>
                <a:ea typeface="+mj-ea"/>
              </a:rPr>
              <a:t>a</a:t>
            </a:r>
            <a:r>
              <a:rPr lang="ja-JP" altLang="ja-JP" sz="1800" dirty="0" smtClean="0">
                <a:latin typeface="+mj-ea"/>
                <a:ea typeface="+mj-ea"/>
              </a:rPr>
              <a:t>＋</a:t>
            </a:r>
            <a:r>
              <a:rPr lang="en-US" altLang="ja-JP" sz="1800" i="1" dirty="0" err="1" smtClean="0">
                <a:latin typeface="+mj-ea"/>
                <a:ea typeface="+mj-ea"/>
              </a:rPr>
              <a:t>cY</a:t>
            </a:r>
            <a:r>
              <a:rPr lang="ja-JP" altLang="ja-JP" sz="1800" dirty="0" smtClean="0">
                <a:latin typeface="+mj-ea"/>
                <a:ea typeface="+mj-ea"/>
              </a:rPr>
              <a:t>）＝－</a:t>
            </a:r>
            <a:r>
              <a:rPr lang="en-US" altLang="ja-JP" sz="1800" i="1" dirty="0" smtClean="0">
                <a:latin typeface="+mj-ea"/>
                <a:ea typeface="+mj-ea"/>
              </a:rPr>
              <a:t>a</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i="1" dirty="0" smtClean="0">
                <a:latin typeface="+mj-ea"/>
                <a:ea typeface="+mj-ea"/>
              </a:rPr>
              <a:t>Y</a:t>
            </a:r>
            <a:r>
              <a:rPr lang="ja-JP" altLang="ja-JP" sz="1800" dirty="0" smtClean="0">
                <a:latin typeface="+mj-ea"/>
                <a:ea typeface="+mj-ea"/>
              </a:rPr>
              <a:t>　　　</a:t>
            </a:r>
            <a:r>
              <a:rPr lang="en-US" altLang="ja-JP" sz="1800" dirty="0" smtClean="0">
                <a:latin typeface="+mj-ea"/>
                <a:ea typeface="+mj-ea"/>
              </a:rPr>
              <a:t>0</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dirty="0" smtClean="0">
                <a:latin typeface="+mj-ea"/>
                <a:ea typeface="+mj-ea"/>
              </a:rPr>
              <a:t>1</a:t>
            </a:r>
            <a:endParaRPr lang="ja-JP" altLang="ja-JP" sz="1800" dirty="0" smtClean="0">
              <a:latin typeface="+mj-ea"/>
              <a:ea typeface="+mj-ea"/>
            </a:endParaRPr>
          </a:p>
          <a:p>
            <a:r>
              <a:rPr lang="ja-JP" altLang="ja-JP" sz="1800" dirty="0" smtClean="0">
                <a:latin typeface="+mj-ea"/>
                <a:ea typeface="+mj-ea"/>
              </a:rPr>
              <a:t>切片が－</a:t>
            </a:r>
            <a:r>
              <a:rPr lang="en-US" altLang="ja-JP" sz="1800" i="1" dirty="0" smtClean="0">
                <a:latin typeface="+mj-ea"/>
                <a:ea typeface="+mj-ea"/>
              </a:rPr>
              <a:t>a</a:t>
            </a:r>
            <a:r>
              <a:rPr lang="ja-JP" altLang="ja-JP" sz="1800" dirty="0" err="1" smtClean="0">
                <a:latin typeface="+mj-ea"/>
                <a:ea typeface="+mj-ea"/>
              </a:rPr>
              <a:t>、</a:t>
            </a:r>
            <a:r>
              <a:rPr lang="ja-JP" altLang="ja-JP" sz="1800" dirty="0" smtClean="0">
                <a:latin typeface="+mj-ea"/>
                <a:ea typeface="+mj-ea"/>
              </a:rPr>
              <a:t>勾配が限界貯蓄性向</a:t>
            </a:r>
            <a:r>
              <a:rPr lang="en-US" altLang="ja-JP" sz="1800" i="1" dirty="0" smtClean="0">
                <a:latin typeface="+mj-ea"/>
                <a:ea typeface="+mj-ea"/>
              </a:rPr>
              <a:t>s</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c </a:t>
            </a:r>
            <a:r>
              <a:rPr lang="ja-JP" altLang="ja-JP" sz="1800" dirty="0" smtClean="0">
                <a:latin typeface="+mj-ea"/>
                <a:ea typeface="+mj-ea"/>
              </a:rPr>
              <a:t>の貯蓄曲線</a:t>
            </a:r>
            <a:r>
              <a:rPr lang="en-US" altLang="ja-JP" sz="1800" i="1" dirty="0" smtClean="0">
                <a:latin typeface="+mj-ea"/>
                <a:ea typeface="+mj-ea"/>
              </a:rPr>
              <a:t>S</a:t>
            </a:r>
            <a:endParaRPr lang="ja-JP" altLang="ja-JP" sz="1800" dirty="0" smtClean="0">
              <a:latin typeface="+mj-ea"/>
              <a:ea typeface="+mj-ea"/>
            </a:endParaRPr>
          </a:p>
          <a:p>
            <a:r>
              <a:rPr lang="ja-JP" altLang="ja-JP" sz="1800" dirty="0" smtClean="0">
                <a:latin typeface="+mj-ea"/>
                <a:ea typeface="+mj-ea"/>
              </a:rPr>
              <a:t>投資は独立投資⇒水平の投資曲線</a:t>
            </a:r>
            <a:r>
              <a:rPr lang="en-US" altLang="ja-JP" sz="1800" i="1" dirty="0" smtClean="0">
                <a:latin typeface="+mj-ea"/>
                <a:ea typeface="+mj-ea"/>
              </a:rPr>
              <a:t>I</a:t>
            </a:r>
            <a:endParaRPr lang="ja-JP" altLang="ja-JP" sz="1800" dirty="0" smtClean="0">
              <a:latin typeface="+mj-ea"/>
              <a:ea typeface="+mj-ea"/>
            </a:endParaRPr>
          </a:p>
          <a:p>
            <a:r>
              <a:rPr lang="ja-JP" altLang="ja-JP" sz="1800" dirty="0" smtClean="0">
                <a:latin typeface="+mj-ea"/>
                <a:ea typeface="+mj-ea"/>
              </a:rPr>
              <a:t>貯蓄</a:t>
            </a:r>
            <a:r>
              <a:rPr lang="en-US" altLang="ja-JP" sz="1800" i="1" dirty="0" smtClean="0">
                <a:latin typeface="+mj-ea"/>
                <a:ea typeface="+mj-ea"/>
              </a:rPr>
              <a:t>S</a:t>
            </a:r>
            <a:r>
              <a:rPr lang="ja-JP" altLang="ja-JP" sz="1800" dirty="0" smtClean="0">
                <a:latin typeface="+mj-ea"/>
                <a:ea typeface="+mj-ea"/>
              </a:rPr>
              <a:t>＝投資</a:t>
            </a:r>
            <a:r>
              <a:rPr lang="en-US" altLang="ja-JP" sz="1800" i="1" dirty="0" smtClean="0">
                <a:latin typeface="+mj-ea"/>
                <a:ea typeface="+mj-ea"/>
              </a:rPr>
              <a:t>I</a:t>
            </a:r>
            <a:r>
              <a:rPr lang="ja-JP" altLang="ja-JP" sz="1800" dirty="0" smtClean="0">
                <a:latin typeface="+mj-ea"/>
                <a:ea typeface="+mj-ea"/>
              </a:rPr>
              <a:t>の生産物市場均衡を達成する</a:t>
            </a:r>
            <a:r>
              <a:rPr lang="en-US" altLang="ja-JP" sz="1800" i="1" dirty="0" smtClean="0">
                <a:latin typeface="+mj-ea"/>
                <a:ea typeface="+mj-ea"/>
              </a:rPr>
              <a:t>E</a:t>
            </a:r>
            <a:r>
              <a:rPr lang="ja-JP" altLang="ja-JP" sz="1800" dirty="0" smtClean="0">
                <a:latin typeface="+mj-ea"/>
                <a:ea typeface="+mj-ea"/>
              </a:rPr>
              <a:t>点</a:t>
            </a:r>
          </a:p>
          <a:p>
            <a:r>
              <a:rPr lang="ja-JP" altLang="ja-JP" sz="1800" dirty="0" smtClean="0">
                <a:latin typeface="+mj-ea"/>
                <a:ea typeface="+mj-ea"/>
              </a:rPr>
              <a:t>貯蓄</a:t>
            </a:r>
            <a:r>
              <a:rPr lang="en-US" altLang="ja-JP" sz="1800" i="1" dirty="0" smtClean="0">
                <a:latin typeface="+mj-ea"/>
                <a:ea typeface="+mj-ea"/>
              </a:rPr>
              <a:t>S</a:t>
            </a:r>
            <a:r>
              <a:rPr lang="ja-JP" altLang="ja-JP" sz="1800" dirty="0" smtClean="0">
                <a:latin typeface="+mj-ea"/>
                <a:ea typeface="+mj-ea"/>
              </a:rPr>
              <a:t>が投資</a:t>
            </a:r>
            <a:r>
              <a:rPr lang="en-US" altLang="ja-JP" sz="1800" i="1" dirty="0" smtClean="0">
                <a:latin typeface="+mj-ea"/>
                <a:ea typeface="+mj-ea"/>
              </a:rPr>
              <a:t>I</a:t>
            </a:r>
            <a:r>
              <a:rPr lang="ja-JP" altLang="ja-JP" sz="1800" dirty="0" smtClean="0">
                <a:latin typeface="+mj-ea"/>
                <a:ea typeface="+mj-ea"/>
              </a:rPr>
              <a:t>より大きい</a:t>
            </a:r>
            <a:r>
              <a:rPr lang="en-US" altLang="ja-JP" sz="1800" i="1" dirty="0" smtClean="0">
                <a:latin typeface="+mj-ea"/>
                <a:ea typeface="+mj-ea"/>
              </a:rPr>
              <a:t>A</a:t>
            </a:r>
            <a:r>
              <a:rPr lang="ja-JP" altLang="ja-JP" sz="1800" dirty="0" smtClean="0">
                <a:latin typeface="+mj-ea"/>
                <a:ea typeface="+mj-ea"/>
              </a:rPr>
              <a:t>点⇒貯蓄の超過供給によって貯蓄の使い残し（ないし投資不足）</a:t>
            </a:r>
            <a:r>
              <a:rPr lang="en-US" altLang="ja-JP" sz="1800" i="1" dirty="0" smtClean="0">
                <a:latin typeface="+mj-ea"/>
                <a:ea typeface="+mj-ea"/>
              </a:rPr>
              <a:t>AI</a:t>
            </a:r>
            <a:r>
              <a:rPr lang="en-US" altLang="ja-JP" sz="1800" i="1" baseline="-25000" dirty="0" smtClean="0">
                <a:latin typeface="+mj-ea"/>
                <a:ea typeface="+mj-ea"/>
              </a:rPr>
              <a:t>A</a:t>
            </a:r>
            <a:r>
              <a:rPr lang="ja-JP" altLang="ja-JP" sz="1800" dirty="0" err="1" smtClean="0">
                <a:latin typeface="+mj-ea"/>
                <a:ea typeface="+mj-ea"/>
              </a:rPr>
              <a:t>。</a:t>
            </a:r>
            <a:r>
              <a:rPr lang="ja-JP" altLang="ja-JP" sz="1800" dirty="0" smtClean="0">
                <a:latin typeface="+mj-ea"/>
                <a:ea typeface="+mj-ea"/>
              </a:rPr>
              <a:t>企業は生産量を減らして均衡点</a:t>
            </a:r>
            <a:r>
              <a:rPr lang="en-US" altLang="ja-JP" sz="1800" i="1" dirty="0" smtClean="0">
                <a:latin typeface="+mj-ea"/>
                <a:ea typeface="+mj-ea"/>
              </a:rPr>
              <a:t>E</a:t>
            </a:r>
            <a:r>
              <a:rPr lang="ja-JP" altLang="ja-JP" sz="1800" dirty="0" err="1" smtClean="0">
                <a:latin typeface="+mj-ea"/>
                <a:ea typeface="+mj-ea"/>
              </a:rPr>
              <a:t>にまで</a:t>
            </a:r>
            <a:r>
              <a:rPr lang="ja-JP" altLang="ja-JP" sz="1800" dirty="0" smtClean="0">
                <a:latin typeface="+mj-ea"/>
                <a:ea typeface="+mj-ea"/>
              </a:rPr>
              <a:t>戻る</a:t>
            </a:r>
          </a:p>
          <a:p>
            <a:r>
              <a:rPr lang="ja-JP" altLang="ja-JP" sz="1800" dirty="0" smtClean="0">
                <a:latin typeface="+mj-ea"/>
                <a:ea typeface="+mj-ea"/>
              </a:rPr>
              <a:t>貯蓄</a:t>
            </a:r>
            <a:r>
              <a:rPr lang="en-US" altLang="ja-JP" sz="1800" i="1" dirty="0" smtClean="0">
                <a:latin typeface="+mj-ea"/>
                <a:ea typeface="+mj-ea"/>
              </a:rPr>
              <a:t>S</a:t>
            </a:r>
            <a:r>
              <a:rPr lang="ja-JP" altLang="ja-JP" sz="1800" dirty="0" smtClean="0">
                <a:latin typeface="+mj-ea"/>
                <a:ea typeface="+mj-ea"/>
              </a:rPr>
              <a:t>が投資</a:t>
            </a:r>
            <a:r>
              <a:rPr lang="en-US" altLang="ja-JP" sz="1800" i="1" dirty="0" smtClean="0">
                <a:latin typeface="+mj-ea"/>
                <a:ea typeface="+mj-ea"/>
              </a:rPr>
              <a:t>I</a:t>
            </a:r>
            <a:r>
              <a:rPr lang="ja-JP" altLang="ja-JP" sz="1800" dirty="0" smtClean="0">
                <a:latin typeface="+mj-ea"/>
                <a:ea typeface="+mj-ea"/>
              </a:rPr>
              <a:t>より小さい</a:t>
            </a:r>
            <a:r>
              <a:rPr lang="en-US" altLang="ja-JP" sz="1800" i="1" dirty="0" smtClean="0">
                <a:latin typeface="+mj-ea"/>
                <a:ea typeface="+mj-ea"/>
              </a:rPr>
              <a:t>B</a:t>
            </a:r>
            <a:r>
              <a:rPr lang="ja-JP" altLang="ja-JP" sz="1800" dirty="0" smtClean="0">
                <a:latin typeface="+mj-ea"/>
                <a:ea typeface="+mj-ea"/>
              </a:rPr>
              <a:t>点⇒貯蓄の超過需要によって貯蓄不足（ないし投資の未充足）</a:t>
            </a:r>
            <a:r>
              <a:rPr lang="en-US" altLang="ja-JP" sz="1800" i="1" dirty="0" smtClean="0">
                <a:latin typeface="+mj-ea"/>
                <a:ea typeface="+mj-ea"/>
              </a:rPr>
              <a:t>BD</a:t>
            </a:r>
            <a:r>
              <a:rPr lang="en-US" altLang="ja-JP" sz="1800" i="1" baseline="-25000" dirty="0" smtClean="0">
                <a:latin typeface="+mj-ea"/>
                <a:ea typeface="+mj-ea"/>
              </a:rPr>
              <a:t>B</a:t>
            </a:r>
            <a:r>
              <a:rPr lang="ja-JP" altLang="ja-JP" sz="1800" dirty="0" err="1" smtClean="0">
                <a:latin typeface="+mj-ea"/>
                <a:ea typeface="+mj-ea"/>
              </a:rPr>
              <a:t>。</a:t>
            </a:r>
            <a:r>
              <a:rPr lang="ja-JP" altLang="ja-JP" sz="1800" dirty="0" smtClean="0">
                <a:latin typeface="+mj-ea"/>
                <a:ea typeface="+mj-ea"/>
              </a:rPr>
              <a:t>企業は生産量を増やして均衡点</a:t>
            </a:r>
            <a:r>
              <a:rPr lang="en-US" altLang="ja-JP" sz="1800" i="1" dirty="0" smtClean="0">
                <a:latin typeface="+mj-ea"/>
                <a:ea typeface="+mj-ea"/>
              </a:rPr>
              <a:t>E</a:t>
            </a:r>
            <a:r>
              <a:rPr lang="ja-JP" altLang="ja-JP" sz="1800" dirty="0" err="1" smtClean="0">
                <a:latin typeface="+mj-ea"/>
                <a:ea typeface="+mj-ea"/>
              </a:rPr>
              <a:t>にまで</a:t>
            </a:r>
            <a:r>
              <a:rPr lang="ja-JP" altLang="ja-JP" sz="1800" dirty="0" smtClean="0">
                <a:latin typeface="+mj-ea"/>
                <a:ea typeface="+mj-ea"/>
              </a:rPr>
              <a:t>戻る</a:t>
            </a:r>
            <a:endParaRPr lang="en-US" altLang="ja-JP" sz="1800" dirty="0" smtClean="0">
              <a:latin typeface="+mj-ea"/>
              <a:ea typeface="+mj-ea"/>
            </a:endParaRPr>
          </a:p>
          <a:p>
            <a:pPr>
              <a:buNone/>
            </a:pPr>
            <a:endParaRPr lang="ja-JP" altLang="ja-JP"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
            <a:ext cx="8568952" cy="404663"/>
          </a:xfrm>
        </p:spPr>
        <p:txBody>
          <a:bodyPr>
            <a:normAutofit fontScale="90000"/>
          </a:bodyPr>
          <a:lstStyle/>
          <a:p>
            <a:r>
              <a:rPr lang="ja-JP" altLang="ja-JP" sz="2000" b="1" dirty="0" smtClean="0"/>
              <a:t>６</a:t>
            </a:r>
            <a:r>
              <a:rPr lang="ja-JP" altLang="ja-JP" sz="2000" b="1" dirty="0" smtClean="0"/>
              <a:t>．</a:t>
            </a:r>
            <a:r>
              <a:rPr lang="en-US" altLang="ja-JP" sz="2000" b="1" dirty="0" smtClean="0"/>
              <a:t>Inflation </a:t>
            </a:r>
            <a:r>
              <a:rPr lang="en-US" altLang="ja-JP" sz="2000" b="1" dirty="0" smtClean="0"/>
              <a:t>Gap and Deflation </a:t>
            </a:r>
            <a:r>
              <a:rPr lang="en-US" altLang="ja-JP" sz="2000" b="1" dirty="0" smtClean="0"/>
              <a:t>Gap   </a:t>
            </a:r>
            <a:r>
              <a:rPr lang="ja-JP" altLang="ja-JP" sz="2000" b="1" dirty="0" smtClean="0"/>
              <a:t>インフレ</a:t>
            </a:r>
            <a:r>
              <a:rPr lang="ja-JP" altLang="ja-JP" sz="2000" b="1" dirty="0" smtClean="0"/>
              <a:t>・ギャップとデフレ・ギャップ</a:t>
            </a:r>
            <a:r>
              <a:rPr lang="en-US" altLang="ja-JP" sz="2000" b="1" dirty="0" smtClean="0"/>
              <a:t> </a:t>
            </a:r>
            <a:endParaRPr lang="ja-JP" altLang="ja-JP" sz="2000" dirty="0"/>
          </a:p>
        </p:txBody>
      </p:sp>
      <p:sp>
        <p:nvSpPr>
          <p:cNvPr id="9219" name="Rectangle 3"/>
          <p:cNvSpPr>
            <a:spLocks noGrp="1" noChangeArrowheads="1"/>
          </p:cNvSpPr>
          <p:nvPr>
            <p:ph idx="1"/>
          </p:nvPr>
        </p:nvSpPr>
        <p:spPr>
          <a:xfrm>
            <a:off x="0" y="476672"/>
            <a:ext cx="9144000" cy="6076528"/>
          </a:xfrm>
        </p:spPr>
        <p:txBody>
          <a:bodyPr>
            <a:normAutofit fontScale="92500" lnSpcReduction="10000"/>
          </a:bodyPr>
          <a:lstStyle/>
          <a:p>
            <a:pPr>
              <a:buNone/>
            </a:pPr>
            <a:r>
              <a:rPr lang="en-US" altLang="ja-JP" sz="1800" dirty="0" smtClean="0"/>
              <a:t>Economy </a:t>
            </a:r>
            <a:r>
              <a:rPr lang="en-US" altLang="ja-JP" sz="1800" dirty="0" smtClean="0"/>
              <a:t>is in a state of full employment ⇒ Aggregate demand curve </a:t>
            </a:r>
            <a:r>
              <a:rPr lang="en-US" altLang="ja-JP" sz="1800" i="1" dirty="0" smtClean="0"/>
              <a:t>AD</a:t>
            </a:r>
            <a:r>
              <a:rPr lang="en-US" altLang="ja-JP" sz="1800" dirty="0" smtClean="0"/>
              <a:t> has an intersection with a 45 °line at an equilibrium point </a:t>
            </a:r>
            <a:r>
              <a:rPr lang="en-US" altLang="ja-JP" sz="1800" i="1" dirty="0" smtClean="0"/>
              <a:t>F</a:t>
            </a:r>
            <a:r>
              <a:rPr lang="en-US" altLang="ja-JP" sz="1800" dirty="0" smtClean="0"/>
              <a:t>.</a:t>
            </a:r>
            <a:r>
              <a:rPr lang="ja-JP" altLang="en-US" sz="1800" dirty="0" smtClean="0"/>
              <a:t>＝</a:t>
            </a:r>
            <a:r>
              <a:rPr lang="en-US" altLang="ja-JP" sz="1800" b="1" dirty="0" smtClean="0"/>
              <a:t>Full-employment national income </a:t>
            </a:r>
            <a:r>
              <a:rPr lang="en-US" altLang="ja-JP" sz="1800" b="1" i="1" dirty="0" smtClean="0"/>
              <a:t>Y</a:t>
            </a:r>
            <a:r>
              <a:rPr lang="en-US" altLang="ja-JP" sz="1800" b="1" i="1" baseline="-25000" dirty="0" smtClean="0"/>
              <a:t>F </a:t>
            </a:r>
            <a:endParaRPr lang="en-US" altLang="ja-JP" sz="1800" b="1" dirty="0" smtClean="0"/>
          </a:p>
          <a:p>
            <a:pPr>
              <a:buNone/>
            </a:pPr>
            <a:r>
              <a:rPr lang="en-US" altLang="ja-JP" sz="1800" dirty="0" smtClean="0"/>
              <a:t>In the case that </a:t>
            </a:r>
            <a:r>
              <a:rPr lang="en-US" altLang="ja-JP" sz="1800" i="1" dirty="0" smtClean="0"/>
              <a:t>AD’</a:t>
            </a:r>
            <a:r>
              <a:rPr lang="en-US" altLang="ja-JP" sz="1800" dirty="0" smtClean="0"/>
              <a:t> curve becomes higher than </a:t>
            </a:r>
            <a:r>
              <a:rPr lang="en-US" altLang="ja-JP" sz="1800" i="1" dirty="0" smtClean="0"/>
              <a:t>AD</a:t>
            </a:r>
            <a:r>
              <a:rPr lang="en-US" altLang="ja-JP" sz="1800" dirty="0" smtClean="0"/>
              <a:t> curve⇒ Equilibrium point </a:t>
            </a:r>
            <a:r>
              <a:rPr lang="en-US" altLang="ja-JP" sz="1800" i="1" dirty="0" smtClean="0"/>
              <a:t>E‘</a:t>
            </a:r>
            <a:r>
              <a:rPr lang="en-US" altLang="ja-JP" sz="1800" dirty="0" smtClean="0"/>
              <a:t> is </a:t>
            </a:r>
            <a:r>
              <a:rPr lang="en-US" altLang="ja-JP" sz="1800" b="1" dirty="0" smtClean="0"/>
              <a:t>unachievable (infeasible) </a:t>
            </a:r>
            <a:r>
              <a:rPr lang="en-US" altLang="ja-JP" sz="1800" dirty="0" smtClean="0"/>
              <a:t>⇒ Difference </a:t>
            </a:r>
            <a:r>
              <a:rPr lang="en-US" altLang="ja-JP" sz="1800" i="1" dirty="0" smtClean="0"/>
              <a:t>AF</a:t>
            </a:r>
            <a:r>
              <a:rPr lang="en-US" altLang="ja-JP" sz="1800" dirty="0" smtClean="0"/>
              <a:t> between aggregate demand </a:t>
            </a:r>
            <a:r>
              <a:rPr lang="en-US" altLang="ja-JP" sz="1800" i="1" dirty="0" smtClean="0"/>
              <a:t>AD'</a:t>
            </a:r>
            <a:r>
              <a:rPr lang="en-US" altLang="ja-JP" sz="1800" dirty="0" smtClean="0"/>
              <a:t> and full employment national income </a:t>
            </a:r>
            <a:r>
              <a:rPr lang="en-US" altLang="ja-JP" sz="1800" i="1" dirty="0" smtClean="0"/>
              <a:t>Y</a:t>
            </a:r>
            <a:r>
              <a:rPr lang="en-US" altLang="ja-JP" sz="1800" i="1" baseline="-25000" dirty="0" smtClean="0"/>
              <a:t>F</a:t>
            </a:r>
            <a:r>
              <a:rPr lang="en-US" altLang="ja-JP" sz="1800" dirty="0" smtClean="0"/>
              <a:t> is </a:t>
            </a:r>
            <a:r>
              <a:rPr lang="en-US" altLang="ja-JP" sz="1800" b="1" dirty="0" smtClean="0"/>
              <a:t>an inflationary gap </a:t>
            </a:r>
            <a:r>
              <a:rPr lang="en-US" altLang="ja-JP" sz="1800" dirty="0" smtClean="0"/>
              <a:t>⇒ Adjustment through price increases</a:t>
            </a:r>
          </a:p>
          <a:p>
            <a:pPr>
              <a:buNone/>
            </a:pPr>
            <a:r>
              <a:rPr lang="en-US" altLang="ja-JP" sz="1800" dirty="0" smtClean="0"/>
              <a:t>Keynes called it </a:t>
            </a:r>
            <a:r>
              <a:rPr lang="en-US" altLang="ja-JP" sz="1800" b="1" dirty="0" smtClean="0"/>
              <a:t>a true inflation</a:t>
            </a:r>
            <a:r>
              <a:rPr lang="en-US" altLang="ja-JP" sz="1800" dirty="0" smtClean="0"/>
              <a:t>.</a:t>
            </a:r>
          </a:p>
          <a:p>
            <a:pPr>
              <a:buNone/>
            </a:pPr>
            <a:r>
              <a:rPr lang="en-US" altLang="ja-JP" sz="1800" dirty="0" smtClean="0"/>
              <a:t>In the long run, firms increase employment capacity and capital equipment to increase full employment national income </a:t>
            </a:r>
            <a:r>
              <a:rPr lang="en-US" altLang="ja-JP" sz="1800" i="1" dirty="0" smtClean="0"/>
              <a:t>Y</a:t>
            </a:r>
            <a:r>
              <a:rPr lang="en-US" altLang="ja-JP" sz="1800" i="1" baseline="-25000" dirty="0" smtClean="0"/>
              <a:t>F </a:t>
            </a:r>
            <a:r>
              <a:rPr lang="en-US" altLang="ja-JP" sz="1800" dirty="0" smtClean="0"/>
              <a:t>.</a:t>
            </a:r>
            <a:r>
              <a:rPr lang="en-US" altLang="ja-JP" sz="1800" dirty="0" smtClean="0"/>
              <a:t/>
            </a:r>
            <a:br>
              <a:rPr lang="en-US" altLang="ja-JP" sz="1800" dirty="0" smtClean="0"/>
            </a:br>
            <a:r>
              <a:rPr lang="en-US" altLang="ja-JP" sz="1800" dirty="0" smtClean="0"/>
              <a:t>Figure 14-7 Inflationary gap and deflationary </a:t>
            </a:r>
            <a:r>
              <a:rPr lang="en-US" altLang="ja-JP" sz="1800" dirty="0" smtClean="0"/>
              <a:t>gap</a:t>
            </a:r>
          </a:p>
          <a:p>
            <a:r>
              <a:rPr lang="ja-JP" altLang="ja-JP" sz="1800" dirty="0" smtClean="0">
                <a:latin typeface="+mj-ea"/>
                <a:ea typeface="+mj-ea"/>
              </a:rPr>
              <a:t>経済が完全雇用の状態⇒総需要曲線</a:t>
            </a:r>
            <a:r>
              <a:rPr lang="en-US" altLang="ja-JP" sz="1800" i="1" dirty="0" smtClean="0">
                <a:latin typeface="+mj-ea"/>
                <a:ea typeface="+mj-ea"/>
              </a:rPr>
              <a:t>AD</a:t>
            </a:r>
            <a:r>
              <a:rPr lang="ja-JP" altLang="ja-JP" sz="1800" dirty="0" smtClean="0">
                <a:latin typeface="+mj-ea"/>
                <a:ea typeface="+mj-ea"/>
              </a:rPr>
              <a:t>は均衡点</a:t>
            </a:r>
            <a:r>
              <a:rPr lang="en-US" altLang="ja-JP" sz="1800" i="1" dirty="0" smtClean="0">
                <a:latin typeface="+mj-ea"/>
                <a:ea typeface="+mj-ea"/>
              </a:rPr>
              <a:t>F</a:t>
            </a:r>
            <a:r>
              <a:rPr lang="ja-JP" altLang="ja-JP" sz="1800" dirty="0" smtClean="0">
                <a:latin typeface="+mj-ea"/>
                <a:ea typeface="+mj-ea"/>
              </a:rPr>
              <a:t>で</a:t>
            </a:r>
            <a:r>
              <a:rPr lang="en-US" altLang="ja-JP" sz="1800" dirty="0" smtClean="0">
                <a:latin typeface="+mj-ea"/>
                <a:ea typeface="+mj-ea"/>
              </a:rPr>
              <a:t>45</a:t>
            </a:r>
            <a:r>
              <a:rPr lang="ja-JP" altLang="ja-JP" sz="1800" dirty="0" smtClean="0">
                <a:latin typeface="+mj-ea"/>
                <a:ea typeface="+mj-ea"/>
              </a:rPr>
              <a:t>°</a:t>
            </a:r>
            <a:endParaRPr lang="en-US" altLang="ja-JP" sz="1800" dirty="0" smtClean="0">
              <a:latin typeface="+mj-ea"/>
              <a:ea typeface="+mj-ea"/>
            </a:endParaRPr>
          </a:p>
          <a:p>
            <a:r>
              <a:rPr lang="ja-JP" altLang="ja-JP" sz="1800" dirty="0" smtClean="0">
                <a:latin typeface="+mj-ea"/>
                <a:ea typeface="+mj-ea"/>
              </a:rPr>
              <a:t>線と交点</a:t>
            </a:r>
            <a:r>
              <a:rPr lang="ja-JP" altLang="en-US" sz="1800" dirty="0" smtClean="0">
                <a:latin typeface="+mj-ea"/>
                <a:ea typeface="+mj-ea"/>
              </a:rPr>
              <a:t>＝</a:t>
            </a:r>
            <a:r>
              <a:rPr lang="ja-JP" altLang="ja-JP" sz="1800" b="1" dirty="0" smtClean="0">
                <a:latin typeface="+mj-ea"/>
                <a:ea typeface="+mj-ea"/>
              </a:rPr>
              <a:t>完全雇用国民所得</a:t>
            </a:r>
            <a:endParaRPr lang="en-US" altLang="ja-JP" sz="1800" b="1" dirty="0" smtClean="0">
              <a:latin typeface="+mj-ea"/>
              <a:ea typeface="+mj-ea"/>
            </a:endParaRPr>
          </a:p>
          <a:p>
            <a:r>
              <a:rPr lang="ja-JP" altLang="ja-JP" sz="1800" dirty="0" smtClean="0">
                <a:latin typeface="+mj-ea"/>
                <a:ea typeface="+mj-ea"/>
              </a:rPr>
              <a:t>（</a:t>
            </a:r>
            <a:r>
              <a:rPr lang="en-US" altLang="ja-JP" sz="1800" dirty="0" smtClean="0">
                <a:latin typeface="+mj-ea"/>
                <a:ea typeface="+mj-ea"/>
              </a:rPr>
              <a:t>full-employment national income</a:t>
            </a:r>
            <a:r>
              <a:rPr lang="ja-JP" altLang="ja-JP" sz="1800" dirty="0" smtClean="0">
                <a:latin typeface="+mj-ea"/>
                <a:ea typeface="+mj-ea"/>
              </a:rPr>
              <a:t>）</a:t>
            </a:r>
            <a:r>
              <a:rPr lang="en-US" altLang="ja-JP" sz="1800" i="1" dirty="0" smtClean="0">
                <a:latin typeface="+mj-ea"/>
                <a:ea typeface="+mj-ea"/>
              </a:rPr>
              <a:t> Y</a:t>
            </a:r>
            <a:r>
              <a:rPr lang="en-US" altLang="ja-JP" sz="1800" i="1" baseline="-25000" dirty="0" smtClean="0">
                <a:latin typeface="+mj-ea"/>
                <a:ea typeface="+mj-ea"/>
              </a:rPr>
              <a:t>F</a:t>
            </a:r>
            <a:endParaRPr lang="ja-JP" altLang="ja-JP" sz="1800" dirty="0" smtClean="0">
              <a:latin typeface="+mj-ea"/>
              <a:ea typeface="+mj-ea"/>
            </a:endParaRPr>
          </a:p>
          <a:p>
            <a:r>
              <a:rPr lang="en-US" altLang="ja-JP" sz="1800" i="1" dirty="0" smtClean="0">
                <a:latin typeface="+mj-ea"/>
                <a:ea typeface="+mj-ea"/>
              </a:rPr>
              <a:t>AD</a:t>
            </a:r>
            <a:r>
              <a:rPr lang="en-US" altLang="ja-JP" sz="1800" dirty="0" smtClean="0">
                <a:latin typeface="+mj-ea"/>
                <a:ea typeface="+mj-ea"/>
              </a:rPr>
              <a:t>’</a:t>
            </a:r>
            <a:r>
              <a:rPr lang="ja-JP" altLang="ja-JP" sz="1800" dirty="0" smtClean="0">
                <a:latin typeface="+mj-ea"/>
                <a:ea typeface="+mj-ea"/>
              </a:rPr>
              <a:t>曲線のように</a:t>
            </a:r>
            <a:r>
              <a:rPr lang="en-US" altLang="ja-JP" sz="1800" i="1" dirty="0" smtClean="0">
                <a:latin typeface="+mj-ea"/>
                <a:ea typeface="+mj-ea"/>
              </a:rPr>
              <a:t>AD</a:t>
            </a:r>
            <a:r>
              <a:rPr lang="ja-JP" altLang="ja-JP" sz="1800" dirty="0" smtClean="0">
                <a:latin typeface="+mj-ea"/>
                <a:ea typeface="+mj-ea"/>
              </a:rPr>
              <a:t>曲線より上に来る場合⇒均衡点は</a:t>
            </a:r>
            <a:r>
              <a:rPr lang="en-US" altLang="ja-JP" sz="1800" i="1" dirty="0" smtClean="0">
                <a:latin typeface="+mj-ea"/>
                <a:ea typeface="+mj-ea"/>
              </a:rPr>
              <a:t>E</a:t>
            </a:r>
            <a:r>
              <a:rPr lang="en-US" altLang="ja-JP" sz="1800" dirty="0" smtClean="0">
                <a:latin typeface="+mj-ea"/>
                <a:ea typeface="+mj-ea"/>
              </a:rPr>
              <a:t>’</a:t>
            </a:r>
            <a:r>
              <a:rPr lang="ja-JP" altLang="ja-JP" sz="1800" dirty="0" smtClean="0">
                <a:latin typeface="+mj-ea"/>
                <a:ea typeface="+mj-ea"/>
              </a:rPr>
              <a:t>は</a:t>
            </a:r>
            <a:endParaRPr lang="en-US" altLang="ja-JP" sz="1800" dirty="0" smtClean="0">
              <a:latin typeface="+mj-ea"/>
              <a:ea typeface="+mj-ea"/>
            </a:endParaRPr>
          </a:p>
          <a:p>
            <a:r>
              <a:rPr lang="ja-JP" altLang="ja-JP" sz="1800" b="1" dirty="0" smtClean="0">
                <a:latin typeface="+mj-ea"/>
                <a:ea typeface="+mj-ea"/>
              </a:rPr>
              <a:t>達成不可能</a:t>
            </a:r>
            <a:r>
              <a:rPr lang="ja-JP" altLang="ja-JP" sz="1800" dirty="0" smtClean="0">
                <a:latin typeface="+mj-ea"/>
                <a:ea typeface="+mj-ea"/>
              </a:rPr>
              <a:t>（</a:t>
            </a:r>
            <a:r>
              <a:rPr lang="en-US" altLang="ja-JP" sz="1800" dirty="0" smtClean="0">
                <a:latin typeface="+mj-ea"/>
                <a:ea typeface="+mj-ea"/>
              </a:rPr>
              <a:t>infeasible</a:t>
            </a:r>
            <a:r>
              <a:rPr lang="ja-JP" altLang="ja-JP" sz="1800" dirty="0" smtClean="0">
                <a:latin typeface="+mj-ea"/>
                <a:ea typeface="+mj-ea"/>
              </a:rPr>
              <a:t>）⇒総需要</a:t>
            </a:r>
            <a:r>
              <a:rPr lang="en-US" altLang="ja-JP" sz="1800" i="1" dirty="0" smtClean="0">
                <a:latin typeface="+mj-ea"/>
                <a:ea typeface="+mj-ea"/>
              </a:rPr>
              <a:t>AD</a:t>
            </a:r>
            <a:r>
              <a:rPr lang="en-US" altLang="ja-JP" sz="1800" dirty="0" smtClean="0">
                <a:latin typeface="+mj-ea"/>
                <a:ea typeface="+mj-ea"/>
              </a:rPr>
              <a:t>’</a:t>
            </a:r>
            <a:r>
              <a:rPr lang="ja-JP" altLang="ja-JP" sz="1800" dirty="0" smtClean="0">
                <a:latin typeface="+mj-ea"/>
                <a:ea typeface="+mj-ea"/>
              </a:rPr>
              <a:t>と完全雇用国民所得</a:t>
            </a:r>
            <a:endParaRPr lang="en-US" altLang="ja-JP" sz="1800" dirty="0" smtClean="0">
              <a:latin typeface="+mj-ea"/>
              <a:ea typeface="+mj-ea"/>
            </a:endParaRPr>
          </a:p>
          <a:p>
            <a:r>
              <a:rPr lang="en-US" altLang="ja-JP" sz="1800" i="1" dirty="0" smtClean="0">
                <a:latin typeface="+mj-ea"/>
                <a:ea typeface="+mj-ea"/>
              </a:rPr>
              <a:t>Y</a:t>
            </a:r>
            <a:r>
              <a:rPr lang="en-US" altLang="ja-JP" sz="1800" i="1" baseline="-25000" dirty="0" smtClean="0">
                <a:latin typeface="+mj-ea"/>
                <a:ea typeface="+mj-ea"/>
              </a:rPr>
              <a:t>F</a:t>
            </a:r>
            <a:r>
              <a:rPr lang="ja-JP" altLang="ja-JP" sz="1800" dirty="0" smtClean="0">
                <a:latin typeface="+mj-ea"/>
                <a:ea typeface="+mj-ea"/>
              </a:rPr>
              <a:t>との差額</a:t>
            </a:r>
            <a:r>
              <a:rPr lang="en-US" altLang="ja-JP" sz="1800" i="1" dirty="0" smtClean="0">
                <a:latin typeface="+mj-ea"/>
                <a:ea typeface="+mj-ea"/>
              </a:rPr>
              <a:t>AF</a:t>
            </a:r>
            <a:r>
              <a:rPr lang="ja-JP" altLang="ja-JP" sz="1800" dirty="0" smtClean="0">
                <a:latin typeface="+mj-ea"/>
                <a:ea typeface="+mj-ea"/>
              </a:rPr>
              <a:t>を、</a:t>
            </a:r>
            <a:r>
              <a:rPr lang="ja-JP" altLang="ja-JP" sz="1800" b="1" dirty="0" smtClean="0">
                <a:latin typeface="+mj-ea"/>
                <a:ea typeface="+mj-ea"/>
              </a:rPr>
              <a:t>インフレーション・ギャップ</a:t>
            </a:r>
            <a:r>
              <a:rPr lang="ja-JP" altLang="ja-JP" sz="1800" dirty="0" smtClean="0">
                <a:latin typeface="+mj-ea"/>
                <a:ea typeface="+mj-ea"/>
              </a:rPr>
              <a:t>（</a:t>
            </a:r>
            <a:r>
              <a:rPr lang="en-US" altLang="ja-JP" sz="1800" dirty="0" smtClean="0">
                <a:latin typeface="+mj-ea"/>
                <a:ea typeface="+mj-ea"/>
              </a:rPr>
              <a:t>inflationary</a:t>
            </a:r>
          </a:p>
          <a:p>
            <a:r>
              <a:rPr lang="en-US" altLang="ja-JP" sz="1800" dirty="0" smtClean="0">
                <a:latin typeface="+mj-ea"/>
                <a:ea typeface="+mj-ea"/>
              </a:rPr>
              <a:t> gap</a:t>
            </a:r>
            <a:r>
              <a:rPr lang="ja-JP" altLang="ja-JP" sz="1800" dirty="0" smtClean="0">
                <a:latin typeface="+mj-ea"/>
                <a:ea typeface="+mj-ea"/>
              </a:rPr>
              <a:t>）、</a:t>
            </a:r>
            <a:r>
              <a:rPr lang="ja-JP" altLang="ja-JP" sz="1800" b="1" dirty="0" smtClean="0">
                <a:latin typeface="+mj-ea"/>
                <a:ea typeface="+mj-ea"/>
              </a:rPr>
              <a:t>インフレ・ギャップ⇒</a:t>
            </a:r>
            <a:r>
              <a:rPr lang="ja-JP" altLang="ja-JP" sz="1800" dirty="0" smtClean="0">
                <a:latin typeface="+mj-ea"/>
                <a:ea typeface="+mj-ea"/>
              </a:rPr>
              <a:t>物価上昇による調整</a:t>
            </a:r>
          </a:p>
          <a:p>
            <a:r>
              <a:rPr lang="ja-JP" altLang="ja-JP" sz="1800" dirty="0" smtClean="0">
                <a:latin typeface="+mj-ea"/>
                <a:ea typeface="+mj-ea"/>
              </a:rPr>
              <a:t>ケインズは</a:t>
            </a:r>
            <a:r>
              <a:rPr lang="ja-JP" altLang="ja-JP" sz="1800" b="1" dirty="0" smtClean="0">
                <a:latin typeface="+mj-ea"/>
                <a:ea typeface="+mj-ea"/>
              </a:rPr>
              <a:t>真性インフレーション</a:t>
            </a:r>
            <a:r>
              <a:rPr lang="ja-JP" altLang="ja-JP" sz="1800" dirty="0" smtClean="0">
                <a:latin typeface="+mj-ea"/>
                <a:ea typeface="+mj-ea"/>
              </a:rPr>
              <a:t>（</a:t>
            </a:r>
            <a:r>
              <a:rPr lang="en-US" altLang="ja-JP" sz="1800" dirty="0" smtClean="0">
                <a:latin typeface="+mj-ea"/>
                <a:ea typeface="+mj-ea"/>
              </a:rPr>
              <a:t>true inflation</a:t>
            </a:r>
            <a:r>
              <a:rPr lang="ja-JP" altLang="ja-JP" sz="1800" dirty="0" smtClean="0">
                <a:latin typeface="+mj-ea"/>
                <a:ea typeface="+mj-ea"/>
              </a:rPr>
              <a:t>）</a:t>
            </a:r>
          </a:p>
          <a:p>
            <a:r>
              <a:rPr lang="ja-JP" altLang="ja-JP" sz="1800" dirty="0" smtClean="0">
                <a:latin typeface="+mj-ea"/>
                <a:ea typeface="+mj-ea"/>
              </a:rPr>
              <a:t>長期では企業は雇用能力や資本設備を拡大して、完全</a:t>
            </a:r>
            <a:endParaRPr lang="en-US" altLang="ja-JP" sz="1800" dirty="0" smtClean="0">
              <a:latin typeface="+mj-ea"/>
              <a:ea typeface="+mj-ea"/>
            </a:endParaRPr>
          </a:p>
          <a:p>
            <a:r>
              <a:rPr lang="ja-JP" altLang="ja-JP" sz="1800" dirty="0" smtClean="0">
                <a:latin typeface="+mj-ea"/>
                <a:ea typeface="+mj-ea"/>
              </a:rPr>
              <a:t>雇用国民所得</a:t>
            </a:r>
            <a:r>
              <a:rPr lang="en-US" altLang="ja-JP" sz="1800" i="1" dirty="0" smtClean="0">
                <a:latin typeface="+mj-ea"/>
                <a:ea typeface="+mj-ea"/>
              </a:rPr>
              <a:t>Y</a:t>
            </a:r>
            <a:r>
              <a:rPr lang="en-US" altLang="ja-JP" sz="1800" i="1" baseline="-25000" dirty="0" smtClean="0">
                <a:latin typeface="+mj-ea"/>
                <a:ea typeface="+mj-ea"/>
              </a:rPr>
              <a:t>F</a:t>
            </a:r>
            <a:r>
              <a:rPr lang="ja-JP" altLang="ja-JP" sz="1800" dirty="0" err="1" smtClean="0">
                <a:latin typeface="+mj-ea"/>
                <a:ea typeface="+mj-ea"/>
              </a:rPr>
              <a:t>を増</a:t>
            </a:r>
            <a:r>
              <a:rPr lang="ja-JP" altLang="ja-JP" sz="1800" dirty="0" smtClean="0">
                <a:latin typeface="+mj-ea"/>
                <a:ea typeface="+mj-ea"/>
              </a:rPr>
              <a:t>大</a:t>
            </a:r>
          </a:p>
          <a:p>
            <a:r>
              <a:rPr lang="en-US" altLang="ja-JP" sz="1800" dirty="0" smtClean="0">
                <a:latin typeface="+mj-ea"/>
                <a:ea typeface="+mj-ea"/>
              </a:rPr>
              <a:t>   </a:t>
            </a:r>
            <a:r>
              <a:rPr lang="en-US" altLang="ja-JP" sz="1800" dirty="0" smtClean="0">
                <a:latin typeface="+mj-ea"/>
                <a:ea typeface="+mj-ea"/>
              </a:rPr>
              <a:t>               </a:t>
            </a:r>
            <a:r>
              <a:rPr lang="en-US" altLang="ja-JP" sz="1800" dirty="0" smtClean="0">
                <a:latin typeface="+mj-ea"/>
                <a:ea typeface="+mj-ea"/>
              </a:rPr>
              <a:t>14-7</a:t>
            </a:r>
            <a:r>
              <a:rPr lang="ja-JP" altLang="ja-JP" sz="1800" dirty="0" smtClean="0">
                <a:latin typeface="+mj-ea"/>
                <a:ea typeface="+mj-ea"/>
              </a:rPr>
              <a:t>図　インフレ・ギャップとデフレ・ギャップ</a:t>
            </a:r>
            <a:endParaRPr lang="en-US" altLang="ja-JP" sz="1800" dirty="0" smtClean="0">
              <a:latin typeface="+mj-ea"/>
              <a:ea typeface="+mj-ea"/>
            </a:endParaRPr>
          </a:p>
          <a:p>
            <a:pPr>
              <a:buNone/>
            </a:pPr>
            <a:endParaRPr lang="ja-JP" altLang="ja-JP" sz="1800" dirty="0"/>
          </a:p>
        </p:txBody>
      </p:sp>
      <p:pic>
        <p:nvPicPr>
          <p:cNvPr id="4" name="図 3"/>
          <p:cNvPicPr/>
          <p:nvPr/>
        </p:nvPicPr>
        <p:blipFill>
          <a:blip r:embed="rId2" cstate="print"/>
          <a:srcRect/>
          <a:stretch>
            <a:fillRect/>
          </a:stretch>
        </p:blipFill>
        <p:spPr bwMode="auto">
          <a:xfrm>
            <a:off x="5796136" y="3284984"/>
            <a:ext cx="3347864" cy="3573016"/>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
            <a:ext cx="8062664" cy="548680"/>
          </a:xfrm>
        </p:spPr>
        <p:txBody>
          <a:bodyPr>
            <a:normAutofit fontScale="90000"/>
          </a:bodyPr>
          <a:lstStyle/>
          <a:p>
            <a:r>
              <a:rPr lang="ja-JP" altLang="ja-JP" sz="2000" b="1" dirty="0" smtClean="0"/>
              <a:t>６</a:t>
            </a:r>
            <a:r>
              <a:rPr lang="en-US" altLang="ja-JP" sz="2000" b="1" dirty="0" smtClean="0"/>
              <a:t>B</a:t>
            </a:r>
            <a:r>
              <a:rPr lang="ja-JP" altLang="ja-JP" sz="2000" b="1" dirty="0" err="1" smtClean="0"/>
              <a:t>．</a:t>
            </a:r>
            <a:r>
              <a:rPr lang="en-US" altLang="ja-JP" sz="2000" b="1" dirty="0" smtClean="0"/>
              <a:t>Inflation </a:t>
            </a:r>
            <a:r>
              <a:rPr lang="en-US" altLang="ja-JP" sz="2000" b="1" dirty="0" smtClean="0"/>
              <a:t>Gap and Deflation </a:t>
            </a:r>
            <a:r>
              <a:rPr lang="en-US" altLang="ja-JP" sz="2000" b="1" dirty="0" smtClean="0"/>
              <a:t>Gap    </a:t>
            </a:r>
            <a:r>
              <a:rPr lang="ja-JP" altLang="ja-JP" sz="2000" b="1" dirty="0" smtClean="0"/>
              <a:t>インフレ</a:t>
            </a:r>
            <a:r>
              <a:rPr lang="ja-JP" altLang="ja-JP" sz="2000" b="1" dirty="0" smtClean="0"/>
              <a:t>・ギャップとデフレ・ギャップ</a:t>
            </a:r>
            <a:r>
              <a:rPr lang="en-US" altLang="ja-JP" sz="2000" b="1" dirty="0" smtClean="0"/>
              <a:t> </a:t>
            </a:r>
            <a:endParaRPr lang="ja-JP" altLang="ja-JP" sz="2000" dirty="0"/>
          </a:p>
        </p:txBody>
      </p:sp>
      <p:sp>
        <p:nvSpPr>
          <p:cNvPr id="9219" name="Rectangle 3"/>
          <p:cNvSpPr>
            <a:spLocks noGrp="1" noChangeArrowheads="1"/>
          </p:cNvSpPr>
          <p:nvPr>
            <p:ph idx="1"/>
          </p:nvPr>
        </p:nvSpPr>
        <p:spPr>
          <a:xfrm>
            <a:off x="0" y="620688"/>
            <a:ext cx="9144000" cy="5932512"/>
          </a:xfrm>
        </p:spPr>
        <p:txBody>
          <a:bodyPr>
            <a:normAutofit/>
          </a:bodyPr>
          <a:lstStyle/>
          <a:p>
            <a:pPr>
              <a:buNone/>
            </a:pPr>
            <a:r>
              <a:rPr lang="en-US" altLang="ja-JP" sz="1800" dirty="0" smtClean="0"/>
              <a:t>In </a:t>
            </a:r>
            <a:r>
              <a:rPr lang="en-US" altLang="ja-JP" sz="1800" dirty="0" smtClean="0"/>
              <a:t>the case that </a:t>
            </a:r>
            <a:r>
              <a:rPr lang="en-US" altLang="ja-JP" sz="1800" i="1" dirty="0" smtClean="0"/>
              <a:t>AD'' </a:t>
            </a:r>
            <a:r>
              <a:rPr lang="en-US" altLang="ja-JP" sz="1800" dirty="0" smtClean="0"/>
              <a:t>curve becomes lower than </a:t>
            </a:r>
            <a:r>
              <a:rPr lang="en-US" altLang="ja-JP" sz="1800" i="1" dirty="0" smtClean="0"/>
              <a:t>AD</a:t>
            </a:r>
            <a:r>
              <a:rPr lang="en-US" altLang="ja-JP" sz="1800" dirty="0" smtClean="0"/>
              <a:t> curve⇒ Equilibrium point is </a:t>
            </a:r>
            <a:r>
              <a:rPr lang="en-US" altLang="ja-JP" sz="1800" i="1" dirty="0" smtClean="0"/>
              <a:t>E''</a:t>
            </a:r>
            <a:r>
              <a:rPr lang="en-US" altLang="ja-JP" sz="1800" dirty="0" smtClean="0"/>
              <a:t>, equilibrium national income </a:t>
            </a:r>
            <a:r>
              <a:rPr lang="en-US" altLang="ja-JP" sz="1800" i="1" dirty="0" smtClean="0"/>
              <a:t>Y*</a:t>
            </a:r>
            <a:endParaRPr lang="en-US" altLang="ja-JP" sz="1800" dirty="0" smtClean="0"/>
          </a:p>
          <a:p>
            <a:pPr>
              <a:buNone/>
            </a:pPr>
            <a:r>
              <a:rPr lang="en-US" altLang="ja-JP" sz="1800" dirty="0" smtClean="0"/>
              <a:t>The difference </a:t>
            </a:r>
            <a:r>
              <a:rPr lang="en-US" altLang="ja-JP" sz="1800" i="1" dirty="0" smtClean="0"/>
              <a:t>BF</a:t>
            </a:r>
            <a:r>
              <a:rPr lang="en-US" altLang="ja-JP" sz="1800" dirty="0" smtClean="0"/>
              <a:t> between full employment national income </a:t>
            </a:r>
            <a:r>
              <a:rPr lang="en-US" altLang="ja-JP" sz="1800" i="1" dirty="0" smtClean="0"/>
              <a:t>Y</a:t>
            </a:r>
            <a:r>
              <a:rPr lang="en-US" altLang="ja-JP" sz="1800" i="1" baseline="-25000" dirty="0" smtClean="0"/>
              <a:t>F</a:t>
            </a:r>
            <a:r>
              <a:rPr lang="en-US" altLang="ja-JP" sz="1800" dirty="0" smtClean="0"/>
              <a:t> and aggregate demand </a:t>
            </a:r>
            <a:r>
              <a:rPr lang="en-US" altLang="ja-JP" sz="1800" i="1" dirty="0" smtClean="0"/>
              <a:t>AD'' </a:t>
            </a:r>
            <a:r>
              <a:rPr lang="en-US" altLang="ja-JP" sz="1800" dirty="0" smtClean="0"/>
              <a:t>, the deficiency of aggregate demand is </a:t>
            </a:r>
            <a:r>
              <a:rPr lang="en-US" altLang="ja-JP" sz="1800" b="1" dirty="0" smtClean="0"/>
              <a:t>a deflationary gap.</a:t>
            </a:r>
          </a:p>
          <a:p>
            <a:pPr>
              <a:buNone/>
            </a:pPr>
            <a:r>
              <a:rPr lang="en-US" altLang="ja-JP" sz="1800" dirty="0" smtClean="0"/>
              <a:t>In a fixed price economy with price downward rigidity,</a:t>
            </a:r>
            <a:br>
              <a:rPr lang="en-US" altLang="ja-JP" sz="1800" dirty="0" smtClean="0"/>
            </a:br>
            <a:r>
              <a:rPr lang="en-US" altLang="ja-JP" sz="1800" dirty="0" smtClean="0"/>
              <a:t>As unsold inventories occur, inventories are added up.</a:t>
            </a:r>
          </a:p>
          <a:p>
            <a:pPr>
              <a:buNone/>
            </a:pPr>
            <a:r>
              <a:rPr lang="en-US" altLang="ja-JP" sz="1800" dirty="0" smtClean="0"/>
              <a:t>In a flexible price economy, price adjustment mechanism works, the prices </a:t>
            </a:r>
            <a:r>
              <a:rPr lang="en-US" altLang="ja-JP" sz="1800" i="1" dirty="0" smtClean="0"/>
              <a:t>P</a:t>
            </a:r>
            <a:r>
              <a:rPr lang="en-US" altLang="ja-JP" sz="1800" dirty="0" smtClean="0"/>
              <a:t> fall</a:t>
            </a:r>
            <a:br>
              <a:rPr lang="en-US" altLang="ja-JP" sz="1800" dirty="0" smtClean="0"/>
            </a:br>
            <a:r>
              <a:rPr lang="en-US" altLang="ja-JP" sz="1800" dirty="0" smtClean="0"/>
              <a:t>Figure 14-7 Inflation gap and deflation </a:t>
            </a:r>
            <a:r>
              <a:rPr lang="en-US" altLang="ja-JP" sz="1800" dirty="0" smtClean="0"/>
              <a:t>gap</a:t>
            </a:r>
          </a:p>
          <a:p>
            <a:pPr>
              <a:buNone/>
            </a:pPr>
            <a:endParaRPr lang="en-US" altLang="ja-JP" sz="1800" dirty="0" smtClean="0"/>
          </a:p>
          <a:p>
            <a:r>
              <a:rPr lang="en-US" altLang="ja-JP" sz="1800" i="1" dirty="0" smtClean="0">
                <a:latin typeface="+mj-ea"/>
                <a:ea typeface="+mj-ea"/>
              </a:rPr>
              <a:t>AD</a:t>
            </a:r>
            <a:r>
              <a:rPr lang="en-US" altLang="ja-JP" sz="1800" dirty="0" smtClean="0">
                <a:latin typeface="+mj-ea"/>
                <a:ea typeface="+mj-ea"/>
              </a:rPr>
              <a:t>’’</a:t>
            </a:r>
            <a:r>
              <a:rPr lang="ja-JP" altLang="ja-JP" sz="1800" dirty="0" smtClean="0">
                <a:latin typeface="+mj-ea"/>
                <a:ea typeface="+mj-ea"/>
              </a:rPr>
              <a:t>曲線のように</a:t>
            </a:r>
            <a:r>
              <a:rPr lang="en-US" altLang="ja-JP" sz="1800" i="1" dirty="0" smtClean="0">
                <a:latin typeface="+mj-ea"/>
                <a:ea typeface="+mj-ea"/>
              </a:rPr>
              <a:t>AD</a:t>
            </a:r>
            <a:r>
              <a:rPr lang="ja-JP" altLang="ja-JP" sz="1800" dirty="0" smtClean="0">
                <a:latin typeface="+mj-ea"/>
                <a:ea typeface="+mj-ea"/>
              </a:rPr>
              <a:t>曲線より下に来る場合⇒均衡点は</a:t>
            </a:r>
            <a:r>
              <a:rPr lang="en-US" altLang="ja-JP" sz="1800" i="1" dirty="0" smtClean="0">
                <a:latin typeface="+mj-ea"/>
                <a:ea typeface="+mj-ea"/>
              </a:rPr>
              <a:t>E</a:t>
            </a:r>
            <a:r>
              <a:rPr lang="en-US" altLang="ja-JP" sz="1800" dirty="0" smtClean="0">
                <a:latin typeface="+mj-ea"/>
                <a:ea typeface="+mj-ea"/>
              </a:rPr>
              <a:t>’’</a:t>
            </a:r>
            <a:r>
              <a:rPr lang="ja-JP" altLang="ja-JP" sz="1800" dirty="0" err="1" smtClean="0">
                <a:latin typeface="+mj-ea"/>
                <a:ea typeface="+mj-ea"/>
              </a:rPr>
              <a:t>、</a:t>
            </a:r>
            <a:r>
              <a:rPr lang="ja-JP" altLang="ja-JP" sz="1800" dirty="0" smtClean="0">
                <a:latin typeface="+mj-ea"/>
                <a:ea typeface="+mj-ea"/>
              </a:rPr>
              <a:t>均衡国民所得</a:t>
            </a:r>
            <a:r>
              <a:rPr lang="en-US" altLang="ja-JP" sz="1800" i="1" dirty="0" smtClean="0">
                <a:latin typeface="+mj-ea"/>
                <a:ea typeface="+mj-ea"/>
              </a:rPr>
              <a:t>Y</a:t>
            </a:r>
            <a:r>
              <a:rPr lang="en-US" altLang="ja-JP" sz="1800" dirty="0" smtClean="0">
                <a:latin typeface="+mj-ea"/>
                <a:ea typeface="+mj-ea"/>
              </a:rPr>
              <a:t>*</a:t>
            </a:r>
            <a:endParaRPr lang="ja-JP" altLang="ja-JP" sz="1800" dirty="0" smtClean="0">
              <a:latin typeface="+mj-ea"/>
              <a:ea typeface="+mj-ea"/>
            </a:endParaRPr>
          </a:p>
          <a:p>
            <a:r>
              <a:rPr lang="ja-JP" altLang="ja-JP" sz="1800" dirty="0" smtClean="0">
                <a:latin typeface="+mj-ea"/>
                <a:ea typeface="+mj-ea"/>
              </a:rPr>
              <a:t>完全雇用国民所得</a:t>
            </a:r>
            <a:r>
              <a:rPr lang="en-US" altLang="ja-JP" sz="1800" i="1" dirty="0" smtClean="0">
                <a:latin typeface="+mj-ea"/>
                <a:ea typeface="+mj-ea"/>
              </a:rPr>
              <a:t>Y</a:t>
            </a:r>
            <a:r>
              <a:rPr lang="en-US" altLang="ja-JP" sz="1800" i="1" baseline="-25000" dirty="0" smtClean="0">
                <a:latin typeface="+mj-ea"/>
                <a:ea typeface="+mj-ea"/>
              </a:rPr>
              <a:t>F</a:t>
            </a:r>
            <a:r>
              <a:rPr lang="ja-JP" altLang="ja-JP" sz="1800" dirty="0" smtClean="0">
                <a:latin typeface="+mj-ea"/>
                <a:ea typeface="+mj-ea"/>
              </a:rPr>
              <a:t>と総需要</a:t>
            </a:r>
            <a:r>
              <a:rPr lang="en-US" altLang="ja-JP" sz="1800" i="1" dirty="0" smtClean="0">
                <a:latin typeface="+mj-ea"/>
                <a:ea typeface="+mj-ea"/>
              </a:rPr>
              <a:t>AD</a:t>
            </a:r>
            <a:r>
              <a:rPr lang="en-US" altLang="ja-JP" sz="1800" dirty="0" smtClean="0">
                <a:latin typeface="+mj-ea"/>
                <a:ea typeface="+mj-ea"/>
              </a:rPr>
              <a:t>’’</a:t>
            </a:r>
            <a:r>
              <a:rPr lang="ja-JP" altLang="ja-JP" sz="1800" dirty="0" smtClean="0">
                <a:latin typeface="+mj-ea"/>
                <a:ea typeface="+mj-ea"/>
              </a:rPr>
              <a:t>との差額</a:t>
            </a:r>
            <a:r>
              <a:rPr lang="en-US" altLang="ja-JP" sz="1800" i="1" dirty="0" smtClean="0">
                <a:latin typeface="+mj-ea"/>
                <a:ea typeface="+mj-ea"/>
              </a:rPr>
              <a:t>BF</a:t>
            </a:r>
            <a:r>
              <a:rPr lang="ja-JP" altLang="ja-JP" sz="1800" dirty="0" err="1" smtClean="0">
                <a:latin typeface="+mj-ea"/>
                <a:ea typeface="+mj-ea"/>
              </a:rPr>
              <a:t>、</a:t>
            </a:r>
            <a:r>
              <a:rPr lang="ja-JP" altLang="ja-JP" sz="1800" dirty="0" smtClean="0">
                <a:latin typeface="+mj-ea"/>
                <a:ea typeface="+mj-ea"/>
              </a:rPr>
              <a:t>総需要の不足分を、</a:t>
            </a:r>
            <a:r>
              <a:rPr lang="ja-JP" altLang="ja-JP" sz="1800" b="1" dirty="0" smtClean="0">
                <a:latin typeface="+mj-ea"/>
                <a:ea typeface="+mj-ea"/>
              </a:rPr>
              <a:t>デフレーション・ギャップ</a:t>
            </a:r>
            <a:r>
              <a:rPr lang="ja-JP" altLang="ja-JP" sz="1800" dirty="0" smtClean="0">
                <a:latin typeface="+mj-ea"/>
                <a:ea typeface="+mj-ea"/>
              </a:rPr>
              <a:t>（</a:t>
            </a:r>
            <a:r>
              <a:rPr lang="en-US" altLang="ja-JP" sz="1800" dirty="0" smtClean="0">
                <a:latin typeface="+mj-ea"/>
                <a:ea typeface="+mj-ea"/>
              </a:rPr>
              <a:t>deflationary gap</a:t>
            </a:r>
            <a:r>
              <a:rPr lang="ja-JP" altLang="ja-JP" sz="1800" dirty="0" smtClean="0">
                <a:latin typeface="+mj-ea"/>
                <a:ea typeface="+mj-ea"/>
              </a:rPr>
              <a:t>）、</a:t>
            </a:r>
            <a:r>
              <a:rPr lang="ja-JP" altLang="ja-JP" sz="1800" b="1" dirty="0" smtClean="0">
                <a:latin typeface="+mj-ea"/>
                <a:ea typeface="+mj-ea"/>
              </a:rPr>
              <a:t>デフレ・ギャップ</a:t>
            </a:r>
            <a:endParaRPr lang="ja-JP" altLang="ja-JP" sz="1800" dirty="0" smtClean="0">
              <a:latin typeface="+mj-ea"/>
              <a:ea typeface="+mj-ea"/>
            </a:endParaRPr>
          </a:p>
          <a:p>
            <a:r>
              <a:rPr lang="ja-JP" altLang="ja-JP" sz="1800" dirty="0" smtClean="0">
                <a:latin typeface="+mj-ea"/>
                <a:ea typeface="+mj-ea"/>
              </a:rPr>
              <a:t>価格の下方硬直性がある固定価格経済では、</a:t>
            </a:r>
            <a:endParaRPr lang="en-US" altLang="ja-JP" sz="1800" dirty="0" smtClean="0">
              <a:latin typeface="+mj-ea"/>
              <a:ea typeface="+mj-ea"/>
            </a:endParaRPr>
          </a:p>
          <a:p>
            <a:r>
              <a:rPr lang="ja-JP" altLang="ja-JP" sz="1800" dirty="0" smtClean="0">
                <a:latin typeface="+mj-ea"/>
                <a:ea typeface="+mj-ea"/>
              </a:rPr>
              <a:t>売れ残りが生じて在庫の積み増し</a:t>
            </a:r>
          </a:p>
          <a:p>
            <a:r>
              <a:rPr lang="ja-JP" altLang="ja-JP" sz="1800" dirty="0" smtClean="0">
                <a:latin typeface="+mj-ea"/>
                <a:ea typeface="+mj-ea"/>
              </a:rPr>
              <a:t>価格が伸縮的な経済では価格調整</a:t>
            </a:r>
            <a:endParaRPr lang="en-US" altLang="ja-JP" sz="1800" dirty="0" smtClean="0">
              <a:latin typeface="+mj-ea"/>
              <a:ea typeface="+mj-ea"/>
            </a:endParaRPr>
          </a:p>
          <a:p>
            <a:r>
              <a:rPr lang="ja-JP" altLang="ja-JP" sz="1800" dirty="0" smtClean="0">
                <a:latin typeface="+mj-ea"/>
                <a:ea typeface="+mj-ea"/>
              </a:rPr>
              <a:t>機構が働き、物価</a:t>
            </a:r>
            <a:r>
              <a:rPr lang="en-US" altLang="ja-JP" sz="1800" dirty="0" smtClean="0">
                <a:latin typeface="+mj-ea"/>
                <a:ea typeface="+mj-ea"/>
              </a:rPr>
              <a:t>P</a:t>
            </a:r>
            <a:r>
              <a:rPr lang="ja-JP" altLang="ja-JP" sz="1800" dirty="0" smtClean="0">
                <a:latin typeface="+mj-ea"/>
                <a:ea typeface="+mj-ea"/>
              </a:rPr>
              <a:t>が下落</a:t>
            </a:r>
          </a:p>
          <a:p>
            <a:pPr>
              <a:buNone/>
            </a:pPr>
            <a:endParaRPr lang="ja-JP" altLang="ja-JP"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
            <a:ext cx="8134672" cy="260647"/>
          </a:xfrm>
        </p:spPr>
        <p:txBody>
          <a:bodyPr>
            <a:normAutofit fontScale="90000"/>
          </a:bodyPr>
          <a:lstStyle/>
          <a:p>
            <a:r>
              <a:rPr lang="ja-JP" altLang="en-US" sz="2000" b="1" dirty="0" smtClean="0"/>
              <a:t>７</a:t>
            </a:r>
            <a:r>
              <a:rPr lang="ja-JP" altLang="ja-JP" sz="2000" b="1" dirty="0" smtClean="0"/>
              <a:t>．</a:t>
            </a:r>
            <a:r>
              <a:rPr lang="en-US" altLang="ja-JP" sz="2000" b="1" dirty="0" smtClean="0"/>
              <a:t>Multiplier Effect</a:t>
            </a:r>
            <a:r>
              <a:rPr lang="ja-JP" altLang="ja-JP" sz="2000" b="1" dirty="0" smtClean="0"/>
              <a:t>乗数</a:t>
            </a:r>
            <a:r>
              <a:rPr lang="ja-JP" altLang="ja-JP" sz="2000" b="1" dirty="0" smtClean="0"/>
              <a:t>効果</a:t>
            </a:r>
            <a:endParaRPr lang="ja-JP" altLang="en-US" sz="2000" dirty="0" smtClean="0">
              <a:solidFill>
                <a:schemeClr val="tx1"/>
              </a:solidFill>
              <a:latin typeface="ＭＳ 明朝" pitchFamily="17" charset="-128"/>
              <a:ea typeface="ＭＳ ゴシック" pitchFamily="49" charset="-128"/>
            </a:endParaRPr>
          </a:p>
        </p:txBody>
      </p:sp>
      <p:sp>
        <p:nvSpPr>
          <p:cNvPr id="10243" name="Rectangle 3"/>
          <p:cNvSpPr>
            <a:spLocks noGrp="1" noChangeArrowheads="1"/>
          </p:cNvSpPr>
          <p:nvPr>
            <p:ph idx="1"/>
          </p:nvPr>
        </p:nvSpPr>
        <p:spPr>
          <a:xfrm>
            <a:off x="0" y="260648"/>
            <a:ext cx="9144000" cy="6597352"/>
          </a:xfrm>
        </p:spPr>
        <p:txBody>
          <a:bodyPr>
            <a:normAutofit lnSpcReduction="10000"/>
          </a:bodyPr>
          <a:lstStyle/>
          <a:p>
            <a:pPr>
              <a:buNone/>
            </a:pPr>
            <a:r>
              <a:rPr lang="en-US" altLang="ja-JP" sz="1700" dirty="0" smtClean="0"/>
              <a:t>Analyze </a:t>
            </a:r>
            <a:r>
              <a:rPr lang="en-US" altLang="ja-JP" sz="1700" dirty="0" smtClean="0"/>
              <a:t>the effect of affecting equilibrium income when given conditions change.</a:t>
            </a:r>
          </a:p>
          <a:p>
            <a:pPr>
              <a:buNone/>
            </a:pPr>
            <a:r>
              <a:rPr lang="en-US" altLang="ja-JP" sz="1700" dirty="0" smtClean="0"/>
              <a:t>Independent investment increases, investment curve shifts upward from </a:t>
            </a:r>
            <a:r>
              <a:rPr lang="en-US" altLang="ja-JP" sz="1700" i="1" dirty="0" smtClean="0"/>
              <a:t>I</a:t>
            </a:r>
            <a:r>
              <a:rPr lang="en-US" altLang="ja-JP" sz="1700" baseline="-25000" dirty="0" smtClean="0"/>
              <a:t>0</a:t>
            </a:r>
            <a:r>
              <a:rPr lang="en-US" altLang="ja-JP" sz="1700" dirty="0" smtClean="0"/>
              <a:t> to </a:t>
            </a:r>
            <a:r>
              <a:rPr lang="en-US" altLang="ja-JP" sz="1700" i="1" dirty="0" smtClean="0"/>
              <a:t>I</a:t>
            </a:r>
            <a:r>
              <a:rPr lang="en-US" altLang="ja-JP" sz="1700" baseline="-25000" dirty="0" smtClean="0"/>
              <a:t>1 </a:t>
            </a:r>
            <a:r>
              <a:rPr lang="en-US" altLang="ja-JP" sz="1700" dirty="0" smtClean="0"/>
              <a:t>⇒ Aggregate demand </a:t>
            </a:r>
            <a:r>
              <a:rPr lang="en-US" altLang="ja-JP" sz="1700" i="1" dirty="0" smtClean="0"/>
              <a:t>AD</a:t>
            </a:r>
            <a:r>
              <a:rPr lang="en-US" altLang="ja-JP" sz="1700" baseline="-25000" dirty="0" smtClean="0"/>
              <a:t>0</a:t>
            </a:r>
            <a:r>
              <a:rPr lang="en-US" altLang="ja-JP" sz="1700" dirty="0" smtClean="0"/>
              <a:t> shifts up to </a:t>
            </a:r>
            <a:r>
              <a:rPr lang="en-US" altLang="ja-JP" sz="1700" i="1" dirty="0" smtClean="0"/>
              <a:t>AD</a:t>
            </a:r>
            <a:r>
              <a:rPr lang="en-US" altLang="ja-JP" sz="1700" baseline="-25000" dirty="0" smtClean="0"/>
              <a:t>1</a:t>
            </a:r>
            <a:r>
              <a:rPr lang="en-US" altLang="ja-JP" sz="1700" dirty="0" smtClean="0"/>
              <a:t> ⇒ The equilibrium point of the product market shifts from </a:t>
            </a:r>
            <a:r>
              <a:rPr lang="en-US" altLang="ja-JP" sz="1700" i="1" dirty="0" smtClean="0"/>
              <a:t>E</a:t>
            </a:r>
            <a:r>
              <a:rPr lang="en-US" altLang="ja-JP" sz="1700" baseline="-25000" dirty="0" smtClean="0"/>
              <a:t>0</a:t>
            </a:r>
            <a:r>
              <a:rPr lang="en-US" altLang="ja-JP" sz="1700" dirty="0" smtClean="0"/>
              <a:t> to </a:t>
            </a:r>
            <a:r>
              <a:rPr lang="en-US" altLang="ja-JP" sz="1700" i="1" dirty="0" smtClean="0"/>
              <a:t>E</a:t>
            </a:r>
            <a:r>
              <a:rPr lang="en-US" altLang="ja-JP" sz="1700" baseline="-25000" dirty="0" smtClean="0"/>
              <a:t>1 </a:t>
            </a:r>
            <a:r>
              <a:rPr lang="en-US" altLang="ja-JP" sz="1700" dirty="0" smtClean="0"/>
              <a:t>⇒ Equilibrium national income also shifts from </a:t>
            </a:r>
            <a:r>
              <a:rPr lang="en-US" altLang="ja-JP" sz="1700" i="1" dirty="0" smtClean="0"/>
              <a:t>Y</a:t>
            </a:r>
            <a:r>
              <a:rPr lang="en-US" altLang="ja-JP" sz="1700" baseline="-25000" dirty="0" smtClean="0"/>
              <a:t>0</a:t>
            </a:r>
            <a:r>
              <a:rPr lang="ja-JP" altLang="ja-JP" sz="1700" dirty="0" smtClean="0"/>
              <a:t>から</a:t>
            </a:r>
            <a:r>
              <a:rPr lang="en-US" altLang="ja-JP" sz="1700" i="1" dirty="0" smtClean="0"/>
              <a:t>Y</a:t>
            </a:r>
            <a:r>
              <a:rPr lang="en-US" altLang="ja-JP" sz="1700" baseline="-25000" dirty="0" smtClean="0"/>
              <a:t>1</a:t>
            </a:r>
            <a:r>
              <a:rPr lang="en-US" altLang="ja-JP" sz="1700" dirty="0" smtClean="0"/>
              <a:t>.</a:t>
            </a:r>
            <a:br>
              <a:rPr lang="en-US" altLang="ja-JP" sz="1700" dirty="0" smtClean="0"/>
            </a:br>
            <a:r>
              <a:rPr lang="en-US" altLang="ja-JP" sz="1700" i="1" dirty="0" smtClean="0"/>
              <a:t> Y</a:t>
            </a:r>
            <a:r>
              <a:rPr lang="en-US" altLang="ja-JP" sz="1700" baseline="-25000" dirty="0" smtClean="0"/>
              <a:t>1</a:t>
            </a:r>
            <a:r>
              <a:rPr lang="ja-JP" altLang="ja-JP" sz="1700" dirty="0" smtClean="0"/>
              <a:t>－</a:t>
            </a:r>
            <a:r>
              <a:rPr lang="en-US" altLang="ja-JP" sz="1700" i="1" dirty="0" smtClean="0"/>
              <a:t>Y</a:t>
            </a:r>
            <a:r>
              <a:rPr lang="en-US" altLang="ja-JP" sz="1700" baseline="-25000" dirty="0" smtClean="0"/>
              <a:t>0</a:t>
            </a:r>
            <a:r>
              <a:rPr lang="ja-JP" altLang="ja-JP" sz="1700" dirty="0" smtClean="0"/>
              <a:t>＝</a:t>
            </a:r>
            <a:r>
              <a:rPr lang="en-US" altLang="ja-JP" sz="1700" dirty="0" smtClean="0"/>
              <a:t>(</a:t>
            </a:r>
            <a:r>
              <a:rPr lang="en-US" altLang="ja-JP" sz="1700" i="1" dirty="0" smtClean="0"/>
              <a:t>C</a:t>
            </a:r>
            <a:r>
              <a:rPr lang="en-US" altLang="ja-JP" sz="1700" dirty="0" smtClean="0"/>
              <a:t>(</a:t>
            </a:r>
            <a:r>
              <a:rPr lang="en-US" altLang="ja-JP" sz="1700" i="1" dirty="0" smtClean="0"/>
              <a:t>Y</a:t>
            </a:r>
            <a:r>
              <a:rPr lang="en-US" altLang="ja-JP" sz="1700" baseline="-25000" dirty="0" smtClean="0"/>
              <a:t>1</a:t>
            </a:r>
            <a:r>
              <a:rPr lang="en-US" altLang="ja-JP" sz="1700" dirty="0" smtClean="0"/>
              <a:t>)</a:t>
            </a:r>
            <a:r>
              <a:rPr lang="ja-JP" altLang="ja-JP" sz="1700" dirty="0" smtClean="0"/>
              <a:t>―</a:t>
            </a:r>
            <a:r>
              <a:rPr lang="en-US" altLang="ja-JP" sz="1700" i="1" dirty="0" smtClean="0"/>
              <a:t>C</a:t>
            </a:r>
            <a:r>
              <a:rPr lang="en-US" altLang="ja-JP" sz="1700" dirty="0" smtClean="0"/>
              <a:t>(</a:t>
            </a:r>
            <a:r>
              <a:rPr lang="en-US" altLang="ja-JP" sz="1700" i="1" dirty="0" smtClean="0"/>
              <a:t>Y</a:t>
            </a:r>
            <a:r>
              <a:rPr lang="en-US" altLang="ja-JP" sz="1700" baseline="-25000" dirty="0" smtClean="0"/>
              <a:t>0</a:t>
            </a:r>
            <a:r>
              <a:rPr lang="en-US" altLang="ja-JP" sz="1700" dirty="0" smtClean="0"/>
              <a:t>))</a:t>
            </a:r>
            <a:r>
              <a:rPr lang="ja-JP" altLang="ja-JP" sz="1700" dirty="0" smtClean="0"/>
              <a:t>＋</a:t>
            </a:r>
            <a:r>
              <a:rPr lang="en-US" altLang="ja-JP" sz="1700" dirty="0" smtClean="0"/>
              <a:t>(</a:t>
            </a:r>
            <a:r>
              <a:rPr lang="en-US" altLang="ja-JP" sz="1700" i="1" dirty="0" smtClean="0"/>
              <a:t>I</a:t>
            </a:r>
            <a:r>
              <a:rPr lang="en-US" altLang="ja-JP" sz="1700" baseline="-25000" dirty="0" smtClean="0"/>
              <a:t>1</a:t>
            </a:r>
            <a:r>
              <a:rPr lang="ja-JP" altLang="ja-JP" sz="1700" dirty="0" smtClean="0"/>
              <a:t>－</a:t>
            </a:r>
            <a:r>
              <a:rPr lang="en-US" altLang="ja-JP" sz="1700" i="1" dirty="0" smtClean="0"/>
              <a:t>I</a:t>
            </a:r>
            <a:r>
              <a:rPr lang="en-US" altLang="ja-JP" sz="1700" baseline="-25000" dirty="0" smtClean="0"/>
              <a:t>0</a:t>
            </a:r>
            <a:r>
              <a:rPr lang="en-US" altLang="ja-JP" sz="1700" dirty="0" smtClean="0"/>
              <a:t>) </a:t>
            </a:r>
          </a:p>
          <a:p>
            <a:pPr>
              <a:buNone/>
            </a:pPr>
            <a:r>
              <a:rPr lang="en-US" altLang="ja-JP" sz="1700" dirty="0" smtClean="0"/>
              <a:t>If the change is represented by differentiation, </a:t>
            </a:r>
            <a:r>
              <a:rPr lang="en-US" altLang="ja-JP" sz="1700" i="1" dirty="0" err="1" smtClean="0"/>
              <a:t>dY</a:t>
            </a:r>
            <a:r>
              <a:rPr lang="ja-JP" altLang="ja-JP" sz="1700" dirty="0" smtClean="0"/>
              <a:t>＝</a:t>
            </a:r>
            <a:r>
              <a:rPr lang="en-US" altLang="ja-JP" sz="1700" i="1" dirty="0" smtClean="0"/>
              <a:t>C</a:t>
            </a:r>
            <a:r>
              <a:rPr lang="en-US" altLang="ja-JP" sz="1700" dirty="0" smtClean="0"/>
              <a:t>’(</a:t>
            </a:r>
            <a:r>
              <a:rPr lang="en-US" altLang="ja-JP" sz="1700" i="1" dirty="0" smtClean="0"/>
              <a:t>Y</a:t>
            </a:r>
            <a:r>
              <a:rPr lang="en-US" altLang="ja-JP" sz="1700" dirty="0" smtClean="0"/>
              <a:t>)</a:t>
            </a:r>
            <a:r>
              <a:rPr lang="en-US" altLang="ja-JP" sz="1700" i="1" dirty="0" err="1" smtClean="0"/>
              <a:t>dY</a:t>
            </a:r>
            <a:r>
              <a:rPr lang="ja-JP" altLang="ja-JP" sz="1700" dirty="0" smtClean="0"/>
              <a:t>＋</a:t>
            </a:r>
            <a:r>
              <a:rPr lang="en-US" altLang="ja-JP" sz="1700" i="1" dirty="0" err="1" smtClean="0"/>
              <a:t>dI</a:t>
            </a:r>
            <a:r>
              <a:rPr lang="ja-JP" altLang="ja-JP" sz="1700" i="1" dirty="0" smtClean="0"/>
              <a:t>　</a:t>
            </a:r>
            <a:r>
              <a:rPr lang="en-US" altLang="ja-JP" sz="1700" i="1" dirty="0" smtClean="0"/>
              <a:t> C</a:t>
            </a:r>
            <a:r>
              <a:rPr lang="en-US" altLang="ja-JP" sz="1700" dirty="0" smtClean="0"/>
              <a:t>’(</a:t>
            </a:r>
            <a:r>
              <a:rPr lang="en-US" altLang="ja-JP" sz="1700" i="1" dirty="0" smtClean="0"/>
              <a:t>Y</a:t>
            </a:r>
            <a:r>
              <a:rPr lang="en-US" altLang="ja-JP" sz="1700" dirty="0" smtClean="0"/>
              <a:t>) is the marginal propensity to consume c,</a:t>
            </a:r>
            <a:br>
              <a:rPr lang="en-US" altLang="ja-JP" sz="1700" dirty="0" smtClean="0"/>
            </a:br>
            <a:r>
              <a:rPr lang="ja-JP" altLang="en-US" sz="1700" dirty="0" smtClean="0"/>
              <a:t>∴</a:t>
            </a:r>
            <a:r>
              <a:rPr lang="en-US" altLang="ja-JP" sz="1700" i="1" dirty="0" smtClean="0"/>
              <a:t> </a:t>
            </a:r>
            <a:r>
              <a:rPr lang="en-US" altLang="ja-JP" sz="1700" i="1" dirty="0" err="1" smtClean="0"/>
              <a:t>dY</a:t>
            </a:r>
            <a:r>
              <a:rPr lang="ja-JP" altLang="ja-JP" sz="1700" dirty="0" smtClean="0"/>
              <a:t>＝（</a:t>
            </a:r>
            <a:r>
              <a:rPr lang="en-US" altLang="ja-JP" sz="1700" dirty="0" smtClean="0"/>
              <a:t>1</a:t>
            </a:r>
            <a:r>
              <a:rPr lang="ja-JP" altLang="ja-JP" sz="1700" dirty="0" smtClean="0"/>
              <a:t>／（</a:t>
            </a:r>
            <a:r>
              <a:rPr lang="en-US" altLang="ja-JP" sz="1700" dirty="0" smtClean="0"/>
              <a:t>1</a:t>
            </a:r>
            <a:r>
              <a:rPr lang="ja-JP" altLang="ja-JP" sz="1700" dirty="0" smtClean="0"/>
              <a:t>－</a:t>
            </a:r>
            <a:r>
              <a:rPr lang="en-US" altLang="ja-JP" sz="1700" i="1" dirty="0" smtClean="0"/>
              <a:t>c</a:t>
            </a:r>
            <a:r>
              <a:rPr lang="ja-JP" altLang="ja-JP" sz="1700" dirty="0" smtClean="0"/>
              <a:t>））</a:t>
            </a:r>
            <a:r>
              <a:rPr lang="en-US" altLang="ja-JP" sz="1700" i="1" dirty="0" err="1" smtClean="0"/>
              <a:t>dI</a:t>
            </a:r>
            <a:r>
              <a:rPr lang="ja-JP" altLang="ja-JP" sz="1700" i="1" dirty="0" smtClean="0"/>
              <a:t>　</a:t>
            </a:r>
            <a:r>
              <a:rPr lang="en-US" altLang="ja-JP" sz="1700" i="1" dirty="0" smtClean="0"/>
              <a:t>  </a:t>
            </a:r>
            <a:r>
              <a:rPr lang="ja-JP" altLang="ja-JP" sz="1700" dirty="0" smtClean="0"/>
              <a:t>（</a:t>
            </a:r>
            <a:r>
              <a:rPr lang="en-US" altLang="ja-JP" sz="1700" dirty="0" smtClean="0"/>
              <a:t>1</a:t>
            </a:r>
            <a:r>
              <a:rPr lang="ja-JP" altLang="ja-JP" sz="1700" dirty="0" smtClean="0"/>
              <a:t>－</a:t>
            </a:r>
            <a:r>
              <a:rPr lang="en-US" altLang="ja-JP" sz="1700" i="1" dirty="0" smtClean="0"/>
              <a:t>c</a:t>
            </a:r>
            <a:r>
              <a:rPr lang="ja-JP" altLang="ja-JP" sz="1700" dirty="0" smtClean="0"/>
              <a:t>） </a:t>
            </a:r>
            <a:r>
              <a:rPr lang="en-US" altLang="ja-JP" sz="1700" dirty="0" smtClean="0"/>
              <a:t>is the marginal savings propensity s</a:t>
            </a:r>
          </a:p>
          <a:p>
            <a:pPr>
              <a:buNone/>
            </a:pPr>
            <a:r>
              <a:rPr lang="en-US" altLang="ja-JP" sz="1700" dirty="0" smtClean="0"/>
              <a:t>⇒ When independent investment increases by </a:t>
            </a:r>
            <a:r>
              <a:rPr lang="en-US" altLang="ja-JP" sz="1700" i="1" dirty="0" err="1" smtClean="0"/>
              <a:t>dI</a:t>
            </a:r>
            <a:r>
              <a:rPr lang="en-US" altLang="ja-JP" sz="1700" dirty="0" smtClean="0"/>
              <a:t>, income increases by 1 / (1 - c) = 1 / s times </a:t>
            </a:r>
          </a:p>
          <a:p>
            <a:pPr>
              <a:buNone/>
            </a:pPr>
            <a:r>
              <a:rPr lang="en-US" altLang="ja-JP" sz="1700" dirty="0" smtClean="0"/>
              <a:t> 1 / (1-c) = 1 / s is </a:t>
            </a:r>
            <a:r>
              <a:rPr lang="en-US" altLang="ja-JP" sz="1700" b="1" dirty="0" smtClean="0"/>
              <a:t>multiplier</a:t>
            </a:r>
            <a:r>
              <a:rPr lang="en-US" altLang="ja-JP" sz="1700" dirty="0" smtClean="0"/>
              <a:t>, the increment </a:t>
            </a:r>
            <a:r>
              <a:rPr lang="en-US" altLang="ja-JP" sz="1700" i="1" dirty="0" err="1" smtClean="0"/>
              <a:t>dI</a:t>
            </a:r>
            <a:r>
              <a:rPr lang="en-US" altLang="ja-JP" sz="1700" dirty="0" smtClean="0"/>
              <a:t> is </a:t>
            </a:r>
            <a:r>
              <a:rPr lang="en-US" altLang="ja-JP" sz="1700" b="1" dirty="0" smtClean="0"/>
              <a:t>multiplicand</a:t>
            </a:r>
            <a:r>
              <a:rPr lang="en-US" altLang="ja-JP" sz="1700" dirty="0" smtClean="0"/>
              <a:t>, this effect is </a:t>
            </a:r>
            <a:r>
              <a:rPr lang="en-US" altLang="ja-JP" sz="1700" b="1" dirty="0" smtClean="0"/>
              <a:t>multiplier effect</a:t>
            </a:r>
            <a:r>
              <a:rPr lang="en-US" altLang="ja-JP" sz="1700" dirty="0" smtClean="0"/>
              <a:t>,</a:t>
            </a:r>
          </a:p>
          <a:p>
            <a:pPr>
              <a:buNone/>
            </a:pPr>
            <a:r>
              <a:rPr lang="en-US" altLang="ja-JP" sz="1700" dirty="0" smtClean="0"/>
              <a:t>The greater the marginal propensity to consume </a:t>
            </a:r>
            <a:r>
              <a:rPr lang="en-US" altLang="ja-JP" sz="1700" i="1" dirty="0" smtClean="0"/>
              <a:t>c</a:t>
            </a:r>
            <a:r>
              <a:rPr lang="en-US" altLang="ja-JP" sz="1700" dirty="0" smtClean="0"/>
              <a:t> is, the smaller the marginal propensity to save </a:t>
            </a:r>
            <a:r>
              <a:rPr lang="en-US" altLang="ja-JP" sz="1700" i="1" dirty="0" smtClean="0"/>
              <a:t>s</a:t>
            </a:r>
            <a:r>
              <a:rPr lang="en-US" altLang="ja-JP" sz="1700" dirty="0" smtClean="0"/>
              <a:t> is, the larger the multiplier becomes</a:t>
            </a:r>
            <a:r>
              <a:rPr lang="en-US" altLang="ja-JP" sz="1700" dirty="0" smtClean="0"/>
              <a:t>.</a:t>
            </a:r>
          </a:p>
          <a:p>
            <a:r>
              <a:rPr lang="ja-JP" altLang="ja-JP" sz="1500" dirty="0" smtClean="0">
                <a:latin typeface="+mj-ea"/>
              </a:rPr>
              <a:t>与件が変化した場合に均衡所得に影響を及ぼす</a:t>
            </a:r>
            <a:r>
              <a:rPr lang="ja-JP" altLang="en-US" sz="1500" dirty="0" smtClean="0">
                <a:latin typeface="+mj-ea"/>
              </a:rPr>
              <a:t>効果を</a:t>
            </a:r>
            <a:r>
              <a:rPr lang="ja-JP" altLang="ja-JP" sz="1500" dirty="0" smtClean="0">
                <a:latin typeface="+mj-ea"/>
              </a:rPr>
              <a:t>比較静学</a:t>
            </a:r>
            <a:r>
              <a:rPr lang="ja-JP" altLang="en-US" sz="1500" dirty="0" smtClean="0">
                <a:latin typeface="+mj-ea"/>
              </a:rPr>
              <a:t>で分析</a:t>
            </a:r>
            <a:endParaRPr lang="ja-JP" altLang="ja-JP" sz="1500" dirty="0" smtClean="0">
              <a:latin typeface="+mj-ea"/>
            </a:endParaRPr>
          </a:p>
          <a:p>
            <a:r>
              <a:rPr lang="ja-JP" altLang="ja-JP" sz="1500" dirty="0" smtClean="0">
                <a:latin typeface="+mj-ea"/>
              </a:rPr>
              <a:t>独立投資が増加、投資曲線が</a:t>
            </a:r>
            <a:r>
              <a:rPr lang="en-US" altLang="ja-JP" sz="1500" i="1" dirty="0" smtClean="0">
                <a:latin typeface="+mj-ea"/>
              </a:rPr>
              <a:t>I</a:t>
            </a:r>
            <a:r>
              <a:rPr lang="en-US" altLang="ja-JP" sz="1500" baseline="-25000" dirty="0" smtClean="0">
                <a:latin typeface="+mj-ea"/>
              </a:rPr>
              <a:t>0</a:t>
            </a:r>
            <a:r>
              <a:rPr lang="ja-JP" altLang="ja-JP" sz="1500" dirty="0" smtClean="0">
                <a:latin typeface="+mj-ea"/>
              </a:rPr>
              <a:t>から</a:t>
            </a:r>
            <a:r>
              <a:rPr lang="en-US" altLang="ja-JP" sz="1500" i="1" dirty="0" smtClean="0">
                <a:latin typeface="+mj-ea"/>
              </a:rPr>
              <a:t>I</a:t>
            </a:r>
            <a:r>
              <a:rPr lang="en-US" altLang="ja-JP" sz="1500" baseline="-25000" dirty="0" smtClean="0">
                <a:latin typeface="+mj-ea"/>
              </a:rPr>
              <a:t>1</a:t>
            </a:r>
            <a:r>
              <a:rPr lang="ja-JP" altLang="ja-JP" sz="1500" dirty="0" smtClean="0">
                <a:latin typeface="+mj-ea"/>
              </a:rPr>
              <a:t>へ上方シフト⇒総需要</a:t>
            </a:r>
            <a:r>
              <a:rPr lang="en-US" altLang="ja-JP" sz="1500" i="1" dirty="0" smtClean="0">
                <a:latin typeface="+mj-ea"/>
              </a:rPr>
              <a:t>AD</a:t>
            </a:r>
            <a:r>
              <a:rPr lang="en-US" altLang="ja-JP" sz="1500" baseline="-25000" dirty="0" smtClean="0">
                <a:latin typeface="+mj-ea"/>
              </a:rPr>
              <a:t>0</a:t>
            </a:r>
            <a:r>
              <a:rPr lang="ja-JP" altLang="ja-JP" sz="1500" dirty="0" smtClean="0">
                <a:latin typeface="+mj-ea"/>
              </a:rPr>
              <a:t>は</a:t>
            </a:r>
            <a:r>
              <a:rPr lang="en-US" altLang="ja-JP" sz="1500" i="1" dirty="0" smtClean="0">
                <a:latin typeface="+mj-ea"/>
              </a:rPr>
              <a:t>AD</a:t>
            </a:r>
            <a:r>
              <a:rPr lang="en-US" altLang="ja-JP" sz="1500" baseline="-25000" dirty="0" smtClean="0">
                <a:latin typeface="+mj-ea"/>
              </a:rPr>
              <a:t>1</a:t>
            </a:r>
            <a:r>
              <a:rPr lang="ja-JP" altLang="ja-JP" sz="1500" dirty="0" err="1" smtClean="0">
                <a:latin typeface="+mj-ea"/>
              </a:rPr>
              <a:t>へと</a:t>
            </a:r>
            <a:r>
              <a:rPr lang="ja-JP" altLang="ja-JP" sz="1500" dirty="0" smtClean="0">
                <a:latin typeface="+mj-ea"/>
              </a:rPr>
              <a:t>上方シフト⇒生産物市場の均衡点は</a:t>
            </a:r>
            <a:r>
              <a:rPr lang="en-US" altLang="ja-JP" sz="1500" i="1" dirty="0" smtClean="0">
                <a:latin typeface="+mj-ea"/>
              </a:rPr>
              <a:t>E</a:t>
            </a:r>
            <a:r>
              <a:rPr lang="en-US" altLang="ja-JP" sz="1500" baseline="-25000" dirty="0" smtClean="0">
                <a:latin typeface="+mj-ea"/>
              </a:rPr>
              <a:t>0</a:t>
            </a:r>
            <a:r>
              <a:rPr lang="ja-JP" altLang="ja-JP" sz="1500" dirty="0" smtClean="0">
                <a:latin typeface="+mj-ea"/>
              </a:rPr>
              <a:t>点から</a:t>
            </a:r>
            <a:r>
              <a:rPr lang="en-US" altLang="ja-JP" sz="1500" i="1" dirty="0" smtClean="0">
                <a:latin typeface="+mj-ea"/>
              </a:rPr>
              <a:t>E</a:t>
            </a:r>
            <a:r>
              <a:rPr lang="en-US" altLang="ja-JP" sz="1500" baseline="-25000" dirty="0" smtClean="0">
                <a:latin typeface="+mj-ea"/>
              </a:rPr>
              <a:t>1</a:t>
            </a:r>
            <a:r>
              <a:rPr lang="ja-JP" altLang="ja-JP" sz="1500" dirty="0" smtClean="0">
                <a:latin typeface="+mj-ea"/>
              </a:rPr>
              <a:t>点へとシフト⇒均衡国民所得も</a:t>
            </a:r>
            <a:r>
              <a:rPr lang="en-US" altLang="ja-JP" sz="1500" i="1" dirty="0" smtClean="0">
                <a:latin typeface="+mj-ea"/>
              </a:rPr>
              <a:t>Y</a:t>
            </a:r>
            <a:r>
              <a:rPr lang="en-US" altLang="ja-JP" sz="1500" baseline="-25000" dirty="0" smtClean="0">
                <a:latin typeface="+mj-ea"/>
              </a:rPr>
              <a:t>0</a:t>
            </a:r>
            <a:r>
              <a:rPr lang="ja-JP" altLang="ja-JP" sz="1500" dirty="0" smtClean="0">
                <a:latin typeface="+mj-ea"/>
              </a:rPr>
              <a:t>から</a:t>
            </a:r>
            <a:r>
              <a:rPr lang="en-US" altLang="ja-JP" sz="1500" i="1" dirty="0" smtClean="0">
                <a:latin typeface="+mj-ea"/>
              </a:rPr>
              <a:t>Y</a:t>
            </a:r>
            <a:r>
              <a:rPr lang="en-US" altLang="ja-JP" sz="1500" baseline="-25000" dirty="0" smtClean="0">
                <a:latin typeface="+mj-ea"/>
              </a:rPr>
              <a:t>1</a:t>
            </a:r>
            <a:r>
              <a:rPr lang="ja-JP" altLang="ja-JP" sz="1500" dirty="0" err="1" smtClean="0">
                <a:latin typeface="+mj-ea"/>
              </a:rPr>
              <a:t>へと</a:t>
            </a:r>
            <a:r>
              <a:rPr lang="ja-JP" altLang="ja-JP" sz="1500" dirty="0" smtClean="0">
                <a:latin typeface="+mj-ea"/>
              </a:rPr>
              <a:t>シフト、</a:t>
            </a:r>
          </a:p>
          <a:p>
            <a:r>
              <a:rPr lang="ja-JP" altLang="ja-JP" sz="1500" dirty="0" smtClean="0">
                <a:latin typeface="+mj-ea"/>
              </a:rPr>
              <a:t>　　</a:t>
            </a:r>
            <a:r>
              <a:rPr lang="en-US" altLang="ja-JP" sz="1500" i="1" dirty="0" smtClean="0">
                <a:latin typeface="+mj-ea"/>
              </a:rPr>
              <a:t>Y</a:t>
            </a:r>
            <a:r>
              <a:rPr lang="en-US" altLang="ja-JP" sz="1500" baseline="-25000" dirty="0" smtClean="0">
                <a:latin typeface="+mj-ea"/>
              </a:rPr>
              <a:t>1</a:t>
            </a:r>
            <a:r>
              <a:rPr lang="ja-JP" altLang="ja-JP" sz="1500" dirty="0" smtClean="0">
                <a:latin typeface="+mj-ea"/>
              </a:rPr>
              <a:t>－</a:t>
            </a:r>
            <a:r>
              <a:rPr lang="en-US" altLang="ja-JP" sz="1500" i="1" dirty="0" smtClean="0">
                <a:latin typeface="+mj-ea"/>
              </a:rPr>
              <a:t>Y</a:t>
            </a:r>
            <a:r>
              <a:rPr lang="en-US" altLang="ja-JP" sz="1500" baseline="-25000" dirty="0" smtClean="0">
                <a:latin typeface="+mj-ea"/>
              </a:rPr>
              <a:t>0</a:t>
            </a:r>
            <a:r>
              <a:rPr lang="ja-JP" altLang="ja-JP" sz="1500" dirty="0" smtClean="0">
                <a:latin typeface="+mj-ea"/>
              </a:rPr>
              <a:t>＝</a:t>
            </a:r>
            <a:r>
              <a:rPr lang="en-US" altLang="ja-JP" sz="1500" dirty="0" smtClean="0">
                <a:latin typeface="+mj-ea"/>
              </a:rPr>
              <a:t>(</a:t>
            </a:r>
            <a:r>
              <a:rPr lang="en-US" altLang="ja-JP" sz="1500" i="1" dirty="0" smtClean="0">
                <a:latin typeface="+mj-ea"/>
              </a:rPr>
              <a:t>C</a:t>
            </a:r>
            <a:r>
              <a:rPr lang="en-US" altLang="ja-JP" sz="1500" dirty="0" smtClean="0">
                <a:latin typeface="+mj-ea"/>
              </a:rPr>
              <a:t>(</a:t>
            </a:r>
            <a:r>
              <a:rPr lang="en-US" altLang="ja-JP" sz="1500" i="1" dirty="0" smtClean="0">
                <a:latin typeface="+mj-ea"/>
              </a:rPr>
              <a:t>Y</a:t>
            </a:r>
            <a:r>
              <a:rPr lang="en-US" altLang="ja-JP" sz="1500" baseline="-25000" dirty="0" smtClean="0">
                <a:latin typeface="+mj-ea"/>
              </a:rPr>
              <a:t>1</a:t>
            </a:r>
            <a:r>
              <a:rPr lang="en-US" altLang="ja-JP" sz="1500" dirty="0" smtClean="0">
                <a:latin typeface="+mj-ea"/>
              </a:rPr>
              <a:t>)</a:t>
            </a:r>
            <a:r>
              <a:rPr lang="ja-JP" altLang="ja-JP" sz="1500" dirty="0" smtClean="0">
                <a:latin typeface="+mj-ea"/>
              </a:rPr>
              <a:t>―</a:t>
            </a:r>
            <a:r>
              <a:rPr lang="en-US" altLang="ja-JP" sz="1500" i="1" dirty="0" smtClean="0">
                <a:latin typeface="+mj-ea"/>
              </a:rPr>
              <a:t>C</a:t>
            </a:r>
            <a:r>
              <a:rPr lang="en-US" altLang="ja-JP" sz="1500" dirty="0" smtClean="0">
                <a:latin typeface="+mj-ea"/>
              </a:rPr>
              <a:t>(</a:t>
            </a:r>
            <a:r>
              <a:rPr lang="en-US" altLang="ja-JP" sz="1500" i="1" dirty="0" smtClean="0">
                <a:latin typeface="+mj-ea"/>
              </a:rPr>
              <a:t>Y</a:t>
            </a:r>
            <a:r>
              <a:rPr lang="en-US" altLang="ja-JP" sz="1500" baseline="-25000" dirty="0" smtClean="0">
                <a:latin typeface="+mj-ea"/>
              </a:rPr>
              <a:t>0</a:t>
            </a:r>
            <a:r>
              <a:rPr lang="en-US" altLang="ja-JP" sz="1500" dirty="0" smtClean="0">
                <a:latin typeface="+mj-ea"/>
              </a:rPr>
              <a:t>))</a:t>
            </a:r>
            <a:r>
              <a:rPr lang="ja-JP" altLang="ja-JP" sz="1500" dirty="0" smtClean="0">
                <a:latin typeface="+mj-ea"/>
              </a:rPr>
              <a:t>＋</a:t>
            </a:r>
            <a:r>
              <a:rPr lang="en-US" altLang="ja-JP" sz="1500" dirty="0" smtClean="0">
                <a:latin typeface="+mj-ea"/>
              </a:rPr>
              <a:t>(</a:t>
            </a:r>
            <a:r>
              <a:rPr lang="en-US" altLang="ja-JP" sz="1500" i="1" dirty="0" smtClean="0">
                <a:latin typeface="+mj-ea"/>
              </a:rPr>
              <a:t>I</a:t>
            </a:r>
            <a:r>
              <a:rPr lang="en-US" altLang="ja-JP" sz="1500" baseline="-25000" dirty="0" smtClean="0">
                <a:latin typeface="+mj-ea"/>
              </a:rPr>
              <a:t>1</a:t>
            </a:r>
            <a:r>
              <a:rPr lang="ja-JP" altLang="ja-JP" sz="1500" dirty="0" smtClean="0">
                <a:latin typeface="+mj-ea"/>
              </a:rPr>
              <a:t>－</a:t>
            </a:r>
            <a:r>
              <a:rPr lang="en-US" altLang="ja-JP" sz="1500" i="1" dirty="0" smtClean="0">
                <a:latin typeface="+mj-ea"/>
              </a:rPr>
              <a:t>I</a:t>
            </a:r>
            <a:r>
              <a:rPr lang="en-US" altLang="ja-JP" sz="1500" baseline="-25000" dirty="0" smtClean="0">
                <a:latin typeface="+mj-ea"/>
              </a:rPr>
              <a:t>0</a:t>
            </a:r>
            <a:r>
              <a:rPr lang="en-US" altLang="ja-JP" sz="1500" dirty="0" smtClean="0">
                <a:latin typeface="+mj-ea"/>
              </a:rPr>
              <a:t>)</a:t>
            </a:r>
            <a:endParaRPr lang="ja-JP" altLang="ja-JP" sz="1500" dirty="0" smtClean="0">
              <a:latin typeface="+mj-ea"/>
            </a:endParaRPr>
          </a:p>
          <a:p>
            <a:r>
              <a:rPr lang="ja-JP" altLang="ja-JP" sz="1500" dirty="0" smtClean="0">
                <a:latin typeface="+mj-ea"/>
              </a:rPr>
              <a:t>変化分を微分で表せば　</a:t>
            </a:r>
            <a:r>
              <a:rPr lang="en-US" altLang="ja-JP" sz="1500" i="1" dirty="0" err="1" smtClean="0">
                <a:latin typeface="+mj-ea"/>
              </a:rPr>
              <a:t>dY</a:t>
            </a:r>
            <a:r>
              <a:rPr lang="ja-JP" altLang="ja-JP" sz="1500" dirty="0" smtClean="0">
                <a:latin typeface="+mj-ea"/>
              </a:rPr>
              <a:t>＝</a:t>
            </a:r>
            <a:r>
              <a:rPr lang="en-US" altLang="ja-JP" sz="1500" i="1" dirty="0" smtClean="0">
                <a:latin typeface="+mj-ea"/>
              </a:rPr>
              <a:t>C</a:t>
            </a:r>
            <a:r>
              <a:rPr lang="en-US" altLang="ja-JP" sz="1500" dirty="0" smtClean="0">
                <a:latin typeface="+mj-ea"/>
              </a:rPr>
              <a:t>’(</a:t>
            </a:r>
            <a:r>
              <a:rPr lang="en-US" altLang="ja-JP" sz="1500" i="1" dirty="0" smtClean="0">
                <a:latin typeface="+mj-ea"/>
              </a:rPr>
              <a:t>Y</a:t>
            </a:r>
            <a:r>
              <a:rPr lang="en-US" altLang="ja-JP" sz="1500" dirty="0" smtClean="0">
                <a:latin typeface="+mj-ea"/>
              </a:rPr>
              <a:t>)</a:t>
            </a:r>
            <a:r>
              <a:rPr lang="en-US" altLang="ja-JP" sz="1500" i="1" dirty="0" err="1" smtClean="0">
                <a:latin typeface="+mj-ea"/>
              </a:rPr>
              <a:t>dY</a:t>
            </a:r>
            <a:r>
              <a:rPr lang="ja-JP" altLang="ja-JP" sz="1500" dirty="0" smtClean="0">
                <a:latin typeface="+mj-ea"/>
              </a:rPr>
              <a:t>＋</a:t>
            </a:r>
            <a:r>
              <a:rPr lang="en-US" altLang="ja-JP" sz="1500" i="1" dirty="0" err="1" smtClean="0">
                <a:latin typeface="+mj-ea"/>
              </a:rPr>
              <a:t>dI</a:t>
            </a:r>
            <a:r>
              <a:rPr lang="ja-JP" altLang="ja-JP" sz="1500" i="1" dirty="0" smtClean="0">
                <a:latin typeface="+mj-ea"/>
              </a:rPr>
              <a:t>　</a:t>
            </a:r>
            <a:r>
              <a:rPr lang="en-US" altLang="ja-JP" sz="1500" i="1" dirty="0" smtClean="0">
                <a:latin typeface="+mj-ea"/>
              </a:rPr>
              <a:t>C</a:t>
            </a:r>
            <a:r>
              <a:rPr lang="en-US" altLang="ja-JP" sz="1500" dirty="0" smtClean="0">
                <a:latin typeface="+mj-ea"/>
              </a:rPr>
              <a:t>’(</a:t>
            </a:r>
            <a:r>
              <a:rPr lang="en-US" altLang="ja-JP" sz="1500" i="1" dirty="0" smtClean="0">
                <a:latin typeface="+mj-ea"/>
              </a:rPr>
              <a:t>Y</a:t>
            </a:r>
            <a:r>
              <a:rPr lang="en-US" altLang="ja-JP" sz="1500" dirty="0" smtClean="0">
                <a:latin typeface="+mj-ea"/>
              </a:rPr>
              <a:t>)</a:t>
            </a:r>
            <a:r>
              <a:rPr lang="ja-JP" altLang="ja-JP" sz="1500" dirty="0" smtClean="0">
                <a:latin typeface="+mj-ea"/>
              </a:rPr>
              <a:t>は限界消費性向</a:t>
            </a:r>
            <a:r>
              <a:rPr lang="en-US" altLang="ja-JP" sz="1500" i="1" dirty="0" smtClean="0">
                <a:latin typeface="+mj-ea"/>
              </a:rPr>
              <a:t>c</a:t>
            </a:r>
            <a:r>
              <a:rPr lang="ja-JP" altLang="ja-JP" sz="1500" dirty="0" err="1" smtClean="0">
                <a:latin typeface="+mj-ea"/>
              </a:rPr>
              <a:t>、</a:t>
            </a:r>
            <a:endParaRPr lang="ja-JP" altLang="ja-JP" sz="1500" dirty="0" smtClean="0">
              <a:latin typeface="+mj-ea"/>
            </a:endParaRPr>
          </a:p>
          <a:p>
            <a:r>
              <a:rPr lang="ja-JP" altLang="ja-JP" sz="1500" dirty="0" smtClean="0">
                <a:latin typeface="+mj-ea"/>
              </a:rPr>
              <a:t>　　</a:t>
            </a:r>
            <a:r>
              <a:rPr lang="en-US" altLang="ja-JP" sz="1500" i="1" dirty="0" err="1" smtClean="0">
                <a:latin typeface="+mj-ea"/>
              </a:rPr>
              <a:t>dY</a:t>
            </a:r>
            <a:r>
              <a:rPr lang="ja-JP" altLang="ja-JP" sz="1500" dirty="0" smtClean="0">
                <a:latin typeface="+mj-ea"/>
              </a:rPr>
              <a:t>＝（</a:t>
            </a:r>
            <a:r>
              <a:rPr lang="en-US" altLang="ja-JP" sz="1500" dirty="0" smtClean="0">
                <a:latin typeface="+mj-ea"/>
              </a:rPr>
              <a:t>1</a:t>
            </a:r>
            <a:r>
              <a:rPr lang="ja-JP" altLang="ja-JP" sz="1500" dirty="0" smtClean="0">
                <a:latin typeface="+mj-ea"/>
              </a:rPr>
              <a:t>／（</a:t>
            </a:r>
            <a:r>
              <a:rPr lang="en-US" altLang="ja-JP" sz="1500" dirty="0" smtClean="0">
                <a:latin typeface="+mj-ea"/>
              </a:rPr>
              <a:t>1</a:t>
            </a:r>
            <a:r>
              <a:rPr lang="ja-JP" altLang="ja-JP" sz="1500" dirty="0" smtClean="0">
                <a:latin typeface="+mj-ea"/>
              </a:rPr>
              <a:t>－</a:t>
            </a:r>
            <a:r>
              <a:rPr lang="en-US" altLang="ja-JP" sz="1500" i="1" dirty="0" smtClean="0">
                <a:latin typeface="+mj-ea"/>
              </a:rPr>
              <a:t>c</a:t>
            </a:r>
            <a:r>
              <a:rPr lang="ja-JP" altLang="ja-JP" sz="1500" dirty="0" smtClean="0">
                <a:latin typeface="+mj-ea"/>
              </a:rPr>
              <a:t>））</a:t>
            </a:r>
            <a:r>
              <a:rPr lang="en-US" altLang="ja-JP" sz="1500" i="1" dirty="0" err="1" smtClean="0">
                <a:latin typeface="+mj-ea"/>
              </a:rPr>
              <a:t>dI</a:t>
            </a:r>
            <a:r>
              <a:rPr lang="ja-JP" altLang="ja-JP" sz="1500" i="1" dirty="0" smtClean="0">
                <a:latin typeface="+mj-ea"/>
              </a:rPr>
              <a:t>　</a:t>
            </a:r>
            <a:r>
              <a:rPr lang="ja-JP" altLang="ja-JP" sz="1500" dirty="0" smtClean="0">
                <a:latin typeface="+mj-ea"/>
              </a:rPr>
              <a:t>（</a:t>
            </a:r>
            <a:r>
              <a:rPr lang="en-US" altLang="ja-JP" sz="1500" dirty="0" smtClean="0">
                <a:latin typeface="+mj-ea"/>
              </a:rPr>
              <a:t>1</a:t>
            </a:r>
            <a:r>
              <a:rPr lang="ja-JP" altLang="ja-JP" sz="1500" dirty="0" smtClean="0">
                <a:latin typeface="+mj-ea"/>
              </a:rPr>
              <a:t>－</a:t>
            </a:r>
            <a:r>
              <a:rPr lang="en-US" altLang="ja-JP" sz="1500" i="1" dirty="0" smtClean="0">
                <a:latin typeface="+mj-ea"/>
              </a:rPr>
              <a:t>c</a:t>
            </a:r>
            <a:r>
              <a:rPr lang="ja-JP" altLang="ja-JP" sz="1500" dirty="0" smtClean="0">
                <a:latin typeface="+mj-ea"/>
              </a:rPr>
              <a:t>）は限界貯蓄性向</a:t>
            </a:r>
            <a:r>
              <a:rPr lang="en-US" altLang="ja-JP" sz="1500" i="1" dirty="0" smtClean="0">
                <a:latin typeface="+mj-ea"/>
              </a:rPr>
              <a:t>s</a:t>
            </a:r>
            <a:endParaRPr lang="ja-JP" altLang="ja-JP" sz="1500" dirty="0" smtClean="0">
              <a:latin typeface="+mj-ea"/>
            </a:endParaRPr>
          </a:p>
          <a:p>
            <a:r>
              <a:rPr lang="ja-JP" altLang="ja-JP" sz="1500" dirty="0" smtClean="0">
                <a:latin typeface="+mj-ea"/>
              </a:rPr>
              <a:t>　⇒独立投資が</a:t>
            </a:r>
            <a:r>
              <a:rPr lang="en-US" altLang="ja-JP" sz="1500" i="1" dirty="0" err="1" smtClean="0">
                <a:latin typeface="+mj-ea"/>
              </a:rPr>
              <a:t>dI</a:t>
            </a:r>
            <a:r>
              <a:rPr lang="ja-JP" altLang="ja-JP" sz="1500" dirty="0" err="1" smtClean="0">
                <a:latin typeface="+mj-ea"/>
              </a:rPr>
              <a:t>だけ</a:t>
            </a:r>
            <a:r>
              <a:rPr lang="ja-JP" altLang="ja-JP" sz="1500" dirty="0" smtClean="0">
                <a:latin typeface="+mj-ea"/>
              </a:rPr>
              <a:t>増加すると、</a:t>
            </a:r>
            <a:r>
              <a:rPr lang="en-US" altLang="ja-JP" sz="1500" dirty="0" smtClean="0">
                <a:latin typeface="+mj-ea"/>
              </a:rPr>
              <a:t>1</a:t>
            </a:r>
            <a:r>
              <a:rPr lang="ja-JP" altLang="ja-JP" sz="1500" dirty="0" smtClean="0">
                <a:latin typeface="+mj-ea"/>
              </a:rPr>
              <a:t>／（</a:t>
            </a:r>
            <a:r>
              <a:rPr lang="en-US" altLang="ja-JP" sz="1500" dirty="0" smtClean="0">
                <a:latin typeface="+mj-ea"/>
              </a:rPr>
              <a:t>1</a:t>
            </a:r>
            <a:r>
              <a:rPr lang="ja-JP" altLang="ja-JP" sz="1500" dirty="0" smtClean="0">
                <a:latin typeface="+mj-ea"/>
              </a:rPr>
              <a:t>－</a:t>
            </a:r>
            <a:r>
              <a:rPr lang="en-US" altLang="ja-JP" sz="1500" i="1" dirty="0" smtClean="0">
                <a:latin typeface="+mj-ea"/>
              </a:rPr>
              <a:t>c</a:t>
            </a:r>
            <a:r>
              <a:rPr lang="ja-JP" altLang="ja-JP" sz="1500" dirty="0" smtClean="0">
                <a:latin typeface="+mj-ea"/>
              </a:rPr>
              <a:t>）＝</a:t>
            </a:r>
            <a:r>
              <a:rPr lang="en-US" altLang="ja-JP" sz="1500" dirty="0" smtClean="0">
                <a:latin typeface="+mj-ea"/>
              </a:rPr>
              <a:t>1</a:t>
            </a:r>
            <a:r>
              <a:rPr lang="ja-JP" altLang="ja-JP" sz="1500" dirty="0" smtClean="0">
                <a:latin typeface="+mj-ea"/>
              </a:rPr>
              <a:t>／</a:t>
            </a:r>
            <a:r>
              <a:rPr lang="en-US" altLang="ja-JP" sz="1500" i="1" dirty="0" smtClean="0">
                <a:latin typeface="+mj-ea"/>
              </a:rPr>
              <a:t>s</a:t>
            </a:r>
            <a:r>
              <a:rPr lang="ja-JP" altLang="ja-JP" sz="1500" dirty="0" smtClean="0">
                <a:latin typeface="+mj-ea"/>
              </a:rPr>
              <a:t>倍だけの所得</a:t>
            </a:r>
            <a:endParaRPr lang="en-US" altLang="ja-JP" sz="1500" dirty="0" smtClean="0">
              <a:latin typeface="+mj-ea"/>
            </a:endParaRPr>
          </a:p>
          <a:p>
            <a:r>
              <a:rPr lang="ja-JP" altLang="ja-JP" sz="1500" dirty="0" smtClean="0">
                <a:latin typeface="+mj-ea"/>
              </a:rPr>
              <a:t>増加</a:t>
            </a:r>
            <a:r>
              <a:rPr lang="en-US" altLang="ja-JP" sz="1500" i="1" dirty="0" err="1" smtClean="0">
                <a:latin typeface="+mj-ea"/>
              </a:rPr>
              <a:t>dY</a:t>
            </a:r>
            <a:r>
              <a:rPr lang="en-US" altLang="ja-JP" sz="1500" i="1" dirty="0" smtClean="0">
                <a:latin typeface="+mj-ea"/>
              </a:rPr>
              <a:t>,   </a:t>
            </a:r>
            <a:r>
              <a:rPr lang="ja-JP" altLang="ja-JP" sz="1500" dirty="0" smtClean="0">
                <a:latin typeface="+mj-ea"/>
              </a:rPr>
              <a:t>倍率</a:t>
            </a:r>
            <a:r>
              <a:rPr lang="en-US" altLang="ja-JP" sz="1500" dirty="0" smtClean="0">
                <a:latin typeface="+mj-ea"/>
              </a:rPr>
              <a:t>1</a:t>
            </a:r>
            <a:r>
              <a:rPr lang="ja-JP" altLang="ja-JP" sz="1500" dirty="0" smtClean="0">
                <a:latin typeface="+mj-ea"/>
              </a:rPr>
              <a:t>／（</a:t>
            </a:r>
            <a:r>
              <a:rPr lang="en-US" altLang="ja-JP" sz="1500" dirty="0" smtClean="0">
                <a:latin typeface="+mj-ea"/>
              </a:rPr>
              <a:t>1</a:t>
            </a:r>
            <a:r>
              <a:rPr lang="ja-JP" altLang="ja-JP" sz="1500" dirty="0" smtClean="0">
                <a:latin typeface="+mj-ea"/>
              </a:rPr>
              <a:t>－</a:t>
            </a:r>
            <a:r>
              <a:rPr lang="en-US" altLang="ja-JP" sz="1500" i="1" dirty="0" smtClean="0">
                <a:latin typeface="+mj-ea"/>
              </a:rPr>
              <a:t>c</a:t>
            </a:r>
            <a:r>
              <a:rPr lang="ja-JP" altLang="ja-JP" sz="1500" dirty="0" smtClean="0">
                <a:latin typeface="+mj-ea"/>
              </a:rPr>
              <a:t>）＝</a:t>
            </a:r>
            <a:r>
              <a:rPr lang="en-US" altLang="ja-JP" sz="1500" dirty="0" smtClean="0">
                <a:latin typeface="+mj-ea"/>
              </a:rPr>
              <a:t>1</a:t>
            </a:r>
            <a:r>
              <a:rPr lang="ja-JP" altLang="ja-JP" sz="1500" dirty="0" smtClean="0">
                <a:latin typeface="+mj-ea"/>
              </a:rPr>
              <a:t>／</a:t>
            </a:r>
            <a:r>
              <a:rPr lang="en-US" altLang="ja-JP" sz="1500" i="1" dirty="0" smtClean="0">
                <a:latin typeface="+mj-ea"/>
              </a:rPr>
              <a:t>s</a:t>
            </a:r>
            <a:r>
              <a:rPr lang="ja-JP" altLang="ja-JP" sz="1500" dirty="0" smtClean="0">
                <a:latin typeface="+mj-ea"/>
              </a:rPr>
              <a:t>を</a:t>
            </a:r>
            <a:r>
              <a:rPr lang="ja-JP" altLang="ja-JP" sz="1500" b="1" dirty="0" smtClean="0">
                <a:latin typeface="+mj-ea"/>
              </a:rPr>
              <a:t>乗数</a:t>
            </a:r>
            <a:r>
              <a:rPr lang="ja-JP" altLang="ja-JP" sz="1500" dirty="0" smtClean="0">
                <a:latin typeface="+mj-ea"/>
              </a:rPr>
              <a:t>（</a:t>
            </a:r>
            <a:r>
              <a:rPr lang="en-US" altLang="ja-JP" sz="1500" dirty="0" smtClean="0">
                <a:latin typeface="+mj-ea"/>
              </a:rPr>
              <a:t>multiplier</a:t>
            </a:r>
            <a:r>
              <a:rPr lang="ja-JP" altLang="ja-JP" sz="1500" dirty="0" smtClean="0">
                <a:latin typeface="+mj-ea"/>
              </a:rPr>
              <a:t>）、増分</a:t>
            </a:r>
            <a:r>
              <a:rPr lang="en-US" altLang="ja-JP" sz="1500" i="1" dirty="0" err="1" smtClean="0">
                <a:latin typeface="+mj-ea"/>
              </a:rPr>
              <a:t>dI</a:t>
            </a:r>
            <a:r>
              <a:rPr lang="ja-JP" altLang="ja-JP" sz="1500" dirty="0" smtClean="0">
                <a:latin typeface="+mj-ea"/>
              </a:rPr>
              <a:t>を</a:t>
            </a:r>
            <a:endParaRPr lang="en-US" altLang="ja-JP" sz="1500" dirty="0" smtClean="0">
              <a:latin typeface="+mj-ea"/>
            </a:endParaRPr>
          </a:p>
          <a:p>
            <a:r>
              <a:rPr lang="ja-JP" altLang="ja-JP" sz="1500" b="1" dirty="0" smtClean="0">
                <a:latin typeface="+mj-ea"/>
              </a:rPr>
              <a:t>被乗数</a:t>
            </a:r>
            <a:r>
              <a:rPr lang="ja-JP" altLang="ja-JP" sz="1500" dirty="0" smtClean="0">
                <a:latin typeface="+mj-ea"/>
              </a:rPr>
              <a:t>（</a:t>
            </a:r>
            <a:r>
              <a:rPr lang="en-US" altLang="ja-JP" sz="1500" dirty="0" smtClean="0">
                <a:latin typeface="+mj-ea"/>
              </a:rPr>
              <a:t>multiplicand</a:t>
            </a:r>
            <a:r>
              <a:rPr lang="ja-JP" altLang="ja-JP" sz="1500" dirty="0" smtClean="0">
                <a:latin typeface="+mj-ea"/>
              </a:rPr>
              <a:t>）、この効果を</a:t>
            </a:r>
            <a:r>
              <a:rPr lang="ja-JP" altLang="ja-JP" sz="1500" b="1" dirty="0" smtClean="0">
                <a:latin typeface="+mj-ea"/>
              </a:rPr>
              <a:t>乗数効果</a:t>
            </a:r>
            <a:r>
              <a:rPr lang="ja-JP" altLang="ja-JP" sz="1500" dirty="0" smtClean="0">
                <a:latin typeface="+mj-ea"/>
              </a:rPr>
              <a:t>（</a:t>
            </a:r>
            <a:r>
              <a:rPr lang="en-US" altLang="ja-JP" sz="1500" dirty="0" smtClean="0">
                <a:latin typeface="+mj-ea"/>
              </a:rPr>
              <a:t>multiplier effect</a:t>
            </a:r>
            <a:r>
              <a:rPr lang="ja-JP" altLang="ja-JP" sz="1500" dirty="0" smtClean="0">
                <a:latin typeface="+mj-ea"/>
              </a:rPr>
              <a:t>）</a:t>
            </a:r>
          </a:p>
          <a:p>
            <a:r>
              <a:rPr lang="ja-JP" altLang="ja-JP" sz="1500" dirty="0" smtClean="0">
                <a:latin typeface="+mj-ea"/>
              </a:rPr>
              <a:t>限界消費性向</a:t>
            </a:r>
            <a:r>
              <a:rPr lang="en-US" altLang="ja-JP" sz="1500" i="1" dirty="0" smtClean="0">
                <a:latin typeface="+mj-ea"/>
              </a:rPr>
              <a:t>c</a:t>
            </a:r>
            <a:r>
              <a:rPr lang="ja-JP" altLang="ja-JP" sz="1500" dirty="0" smtClean="0">
                <a:latin typeface="+mj-ea"/>
              </a:rPr>
              <a:t>が大きいほど、限界貯蓄性向</a:t>
            </a:r>
            <a:r>
              <a:rPr lang="en-US" altLang="ja-JP" sz="1500" i="1" dirty="0" smtClean="0">
                <a:latin typeface="+mj-ea"/>
              </a:rPr>
              <a:t>s</a:t>
            </a:r>
            <a:r>
              <a:rPr lang="ja-JP" altLang="ja-JP" sz="1500" dirty="0" smtClean="0">
                <a:latin typeface="+mj-ea"/>
              </a:rPr>
              <a:t>が小さいほど、</a:t>
            </a:r>
            <a:r>
              <a:rPr lang="ja-JP" altLang="en-US" sz="1500" dirty="0" smtClean="0">
                <a:latin typeface="+mj-ea"/>
              </a:rPr>
              <a:t>乗数は</a:t>
            </a:r>
            <a:endParaRPr lang="en-US" altLang="ja-JP" sz="1500" dirty="0" smtClean="0">
              <a:latin typeface="+mj-ea"/>
            </a:endParaRPr>
          </a:p>
          <a:p>
            <a:r>
              <a:rPr lang="ja-JP" altLang="ja-JP" sz="1500" dirty="0" smtClean="0">
                <a:latin typeface="+mj-ea"/>
              </a:rPr>
              <a:t>大きくなる</a:t>
            </a:r>
            <a:endParaRPr lang="en-US" altLang="ja-JP" sz="1500" dirty="0" smtClean="0">
              <a:latin typeface="+mj-ea"/>
            </a:endParaRPr>
          </a:p>
          <a:p>
            <a:pPr>
              <a:buNone/>
            </a:pPr>
            <a:endParaRPr lang="ja-JP" altLang="ja-JP" sz="1900" dirty="0"/>
          </a:p>
        </p:txBody>
      </p:sp>
      <p:pic>
        <p:nvPicPr>
          <p:cNvPr id="4" name="図 3"/>
          <p:cNvPicPr/>
          <p:nvPr/>
        </p:nvPicPr>
        <p:blipFill>
          <a:blip r:embed="rId2" cstate="print"/>
          <a:srcRect/>
          <a:stretch>
            <a:fillRect/>
          </a:stretch>
        </p:blipFill>
        <p:spPr bwMode="auto">
          <a:xfrm>
            <a:off x="6084168" y="4437112"/>
            <a:ext cx="3059832" cy="2420888"/>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
            <a:ext cx="8134672" cy="476671"/>
          </a:xfrm>
        </p:spPr>
        <p:txBody>
          <a:bodyPr>
            <a:normAutofit/>
          </a:bodyPr>
          <a:lstStyle/>
          <a:p>
            <a:r>
              <a:rPr lang="ja-JP" altLang="en-US" sz="2000" b="1" dirty="0" smtClean="0"/>
              <a:t>７</a:t>
            </a:r>
            <a:r>
              <a:rPr lang="en-US" altLang="ja-JP" sz="2000" b="1" dirty="0" smtClean="0"/>
              <a:t>B</a:t>
            </a:r>
            <a:r>
              <a:rPr lang="ja-JP" altLang="ja-JP" sz="2000" b="1" dirty="0" err="1" smtClean="0"/>
              <a:t>．</a:t>
            </a:r>
            <a:r>
              <a:rPr lang="en-US" altLang="ja-JP" sz="2000" b="1" dirty="0" smtClean="0"/>
              <a:t>Multiplier Effect  </a:t>
            </a:r>
            <a:r>
              <a:rPr lang="ja-JP" altLang="ja-JP" sz="2000" b="1" dirty="0" smtClean="0"/>
              <a:t>乗数</a:t>
            </a:r>
            <a:r>
              <a:rPr lang="ja-JP" altLang="ja-JP" sz="2000" b="1" dirty="0" smtClean="0"/>
              <a:t>効果</a:t>
            </a:r>
            <a:endParaRPr lang="ja-JP" altLang="en-US" sz="2000" dirty="0" smtClean="0">
              <a:solidFill>
                <a:schemeClr val="tx1"/>
              </a:solidFill>
              <a:latin typeface="ＭＳ 明朝" pitchFamily="17" charset="-128"/>
              <a:ea typeface="ＭＳ ゴシック" pitchFamily="49" charset="-128"/>
            </a:endParaRPr>
          </a:p>
        </p:txBody>
      </p:sp>
      <p:sp>
        <p:nvSpPr>
          <p:cNvPr id="10243" name="Rectangle 3"/>
          <p:cNvSpPr>
            <a:spLocks noGrp="1" noChangeArrowheads="1"/>
          </p:cNvSpPr>
          <p:nvPr>
            <p:ph idx="1"/>
          </p:nvPr>
        </p:nvSpPr>
        <p:spPr>
          <a:xfrm>
            <a:off x="0" y="620688"/>
            <a:ext cx="9144000" cy="6237312"/>
          </a:xfrm>
        </p:spPr>
        <p:txBody>
          <a:bodyPr/>
          <a:lstStyle/>
          <a:p>
            <a:pPr algn="just" eaLnBrk="1" hangingPunct="1">
              <a:buFontTx/>
              <a:buNone/>
            </a:pPr>
            <a:endParaRPr lang="en-US" altLang="ja-JP" sz="1800" dirty="0" smtClean="0">
              <a:ea typeface="ＭＳ 明朝" pitchFamily="17" charset="-128"/>
            </a:endParaRPr>
          </a:p>
          <a:p>
            <a:pPr algn="just" eaLnBrk="1" hangingPunct="1">
              <a:buFontTx/>
              <a:buNone/>
            </a:pPr>
            <a:endParaRPr lang="en-US" altLang="ja-JP" sz="1800" dirty="0" smtClean="0">
              <a:ea typeface="ＭＳ 明朝" pitchFamily="17" charset="-128"/>
            </a:endParaRPr>
          </a:p>
          <a:p>
            <a:pPr algn="just" eaLnBrk="1" hangingPunct="1">
              <a:buFontTx/>
              <a:buNone/>
            </a:pPr>
            <a:endParaRPr lang="en-US" altLang="ja-JP" sz="1800" dirty="0" smtClean="0">
              <a:ea typeface="ＭＳ 明朝" pitchFamily="17" charset="-128"/>
            </a:endParaRPr>
          </a:p>
        </p:txBody>
      </p:sp>
      <p:sp>
        <p:nvSpPr>
          <p:cNvPr id="7" name="正方形/長方形 6"/>
          <p:cNvSpPr/>
          <p:nvPr/>
        </p:nvSpPr>
        <p:spPr>
          <a:xfrm>
            <a:off x="0" y="404664"/>
            <a:ext cx="9144000" cy="7602081"/>
          </a:xfrm>
          <a:prstGeom prst="rect">
            <a:avLst/>
          </a:prstGeom>
        </p:spPr>
        <p:txBody>
          <a:bodyPr wrap="square">
            <a:spAutoFit/>
          </a:bodyPr>
          <a:lstStyle/>
          <a:p>
            <a:r>
              <a:rPr lang="ja-JP" altLang="ja-JP" sz="1600" dirty="0" smtClean="0"/>
              <a:t>　</a:t>
            </a:r>
            <a:r>
              <a:rPr lang="en-US" altLang="ja-JP" sz="1600" dirty="0" smtClean="0">
                <a:latin typeface="+mn-lt"/>
              </a:rPr>
              <a:t>The </a:t>
            </a:r>
            <a:r>
              <a:rPr lang="en-US" altLang="ja-JP" sz="1600" dirty="0" smtClean="0">
                <a:latin typeface="+mn-lt"/>
              </a:rPr>
              <a:t>equilibrium relationship of savings and investment can also explain multiplier effect.</a:t>
            </a:r>
            <a:br>
              <a:rPr lang="en-US" altLang="ja-JP" sz="1600" dirty="0" smtClean="0">
                <a:latin typeface="+mn-lt"/>
              </a:rPr>
            </a:br>
            <a:r>
              <a:rPr lang="en-US" altLang="ja-JP" sz="1600" dirty="0" smtClean="0">
                <a:latin typeface="+mn-lt"/>
              </a:rPr>
              <a:t>Independent investment increases, investment curve shifts upward from </a:t>
            </a:r>
            <a:r>
              <a:rPr lang="en-US" altLang="ja-JP" sz="1600" i="1" dirty="0" smtClean="0">
                <a:latin typeface="+mn-lt"/>
                <a:ea typeface="ＭＳ 明朝" pitchFamily="17" charset="-128"/>
              </a:rPr>
              <a:t>I</a:t>
            </a:r>
            <a:r>
              <a:rPr lang="en-US" altLang="ja-JP" sz="1600" baseline="-25000" dirty="0" smtClean="0">
                <a:latin typeface="+mn-lt"/>
                <a:ea typeface="ＭＳ 明朝" pitchFamily="17" charset="-128"/>
              </a:rPr>
              <a:t>0</a:t>
            </a:r>
            <a:r>
              <a:rPr lang="en-US" altLang="ja-JP" sz="1600" dirty="0" smtClean="0">
                <a:latin typeface="+mn-lt"/>
                <a:ea typeface="ＭＳ 明朝" pitchFamily="17" charset="-128"/>
              </a:rPr>
              <a:t> to </a:t>
            </a:r>
            <a:r>
              <a:rPr lang="en-US" altLang="ja-JP" sz="1600" i="1" dirty="0" smtClean="0">
                <a:latin typeface="+mn-lt"/>
                <a:ea typeface="ＭＳ 明朝" pitchFamily="17" charset="-128"/>
              </a:rPr>
              <a:t>I</a:t>
            </a:r>
            <a:r>
              <a:rPr lang="en-US" altLang="ja-JP" sz="1600" baseline="-25000" dirty="0" smtClean="0">
                <a:latin typeface="+mn-lt"/>
                <a:ea typeface="ＭＳ 明朝" pitchFamily="17" charset="-128"/>
              </a:rPr>
              <a:t>1 </a:t>
            </a:r>
            <a:r>
              <a:rPr lang="en-US" altLang="ja-JP" sz="1600" dirty="0" smtClean="0">
                <a:latin typeface="+mn-lt"/>
              </a:rPr>
              <a:t>⇒ Equilibrium point of savings=investment</a:t>
            </a:r>
            <a:br>
              <a:rPr lang="en-US" altLang="ja-JP" sz="1600" dirty="0" smtClean="0">
                <a:latin typeface="+mn-lt"/>
              </a:rPr>
            </a:br>
            <a:r>
              <a:rPr lang="en-US" altLang="ja-JP" sz="1600" dirty="0" smtClean="0">
                <a:latin typeface="+mn-lt"/>
              </a:rPr>
              <a:t>shifts from </a:t>
            </a:r>
            <a:r>
              <a:rPr lang="en-US" altLang="ja-JP" sz="1600" i="1" dirty="0" smtClean="0">
                <a:latin typeface="+mn-lt"/>
                <a:ea typeface="ＭＳ 明朝" pitchFamily="17" charset="-128"/>
              </a:rPr>
              <a:t>E</a:t>
            </a:r>
            <a:r>
              <a:rPr lang="en-US" altLang="ja-JP" sz="1600" baseline="-25000" dirty="0" smtClean="0">
                <a:latin typeface="+mn-lt"/>
                <a:ea typeface="ＭＳ 明朝" pitchFamily="17" charset="-128"/>
              </a:rPr>
              <a:t>0</a:t>
            </a:r>
            <a:r>
              <a:rPr lang="en-US" altLang="ja-JP" sz="1600" dirty="0" smtClean="0">
                <a:latin typeface="+mn-lt"/>
                <a:ea typeface="ＭＳ 明朝" pitchFamily="17" charset="-128"/>
              </a:rPr>
              <a:t> to </a:t>
            </a:r>
            <a:r>
              <a:rPr lang="en-US" altLang="ja-JP" sz="1600" i="1" dirty="0" smtClean="0">
                <a:latin typeface="+mn-lt"/>
                <a:ea typeface="ＭＳ 明朝" pitchFamily="17" charset="-128"/>
              </a:rPr>
              <a:t>E</a:t>
            </a:r>
            <a:r>
              <a:rPr lang="en-US" altLang="ja-JP" sz="1600" baseline="-25000" dirty="0" smtClean="0">
                <a:latin typeface="+mn-lt"/>
                <a:ea typeface="ＭＳ 明朝" pitchFamily="17" charset="-128"/>
              </a:rPr>
              <a:t>1 </a:t>
            </a:r>
            <a:r>
              <a:rPr lang="en-US" altLang="ja-JP" sz="1600" dirty="0" smtClean="0">
                <a:latin typeface="+mn-lt"/>
              </a:rPr>
              <a:t>⇒ equilibrium national income also shifts from </a:t>
            </a:r>
            <a:r>
              <a:rPr lang="en-US" altLang="ja-JP" sz="1600" i="1" dirty="0" smtClean="0">
                <a:latin typeface="+mn-lt"/>
                <a:ea typeface="ＭＳ 明朝" pitchFamily="17" charset="-128"/>
              </a:rPr>
              <a:t>Y</a:t>
            </a:r>
            <a:r>
              <a:rPr lang="en-US" altLang="ja-JP" sz="1600" baseline="-25000" dirty="0" smtClean="0">
                <a:latin typeface="+mn-lt"/>
                <a:ea typeface="ＭＳ 明朝" pitchFamily="17" charset="-128"/>
              </a:rPr>
              <a:t>0 </a:t>
            </a:r>
            <a:r>
              <a:rPr lang="en-US" altLang="ja-JP" sz="1600" dirty="0" smtClean="0">
                <a:latin typeface="+mn-lt"/>
                <a:ea typeface="ＭＳ 明朝" pitchFamily="17" charset="-128"/>
              </a:rPr>
              <a:t>to </a:t>
            </a:r>
            <a:r>
              <a:rPr lang="en-US" altLang="ja-JP" sz="1600" i="1" dirty="0" smtClean="0">
                <a:latin typeface="+mn-lt"/>
                <a:ea typeface="ＭＳ 明朝" pitchFamily="17" charset="-128"/>
              </a:rPr>
              <a:t>Y</a:t>
            </a:r>
            <a:r>
              <a:rPr lang="en-US" altLang="ja-JP" sz="1600" baseline="-25000" dirty="0" smtClean="0">
                <a:latin typeface="+mn-lt"/>
                <a:ea typeface="ＭＳ 明朝" pitchFamily="17" charset="-128"/>
              </a:rPr>
              <a:t>1 </a:t>
            </a:r>
            <a:r>
              <a:rPr lang="en-US" altLang="ja-JP" sz="1600" dirty="0" smtClean="0">
                <a:latin typeface="+mn-lt"/>
              </a:rPr>
              <a:t/>
            </a:r>
            <a:br>
              <a:rPr lang="en-US" altLang="ja-JP" sz="1600" dirty="0" smtClean="0">
                <a:latin typeface="+mn-lt"/>
              </a:rPr>
            </a:br>
            <a:r>
              <a:rPr lang="ja-JP" altLang="ja-JP" sz="1600" dirty="0" smtClean="0">
                <a:latin typeface="+mn-lt"/>
                <a:ea typeface="ＭＳ 明朝" pitchFamily="17" charset="-128"/>
              </a:rPr>
              <a:t>　</a:t>
            </a:r>
            <a:r>
              <a:rPr lang="en-US" altLang="ja-JP" sz="1600" dirty="0" smtClean="0">
                <a:latin typeface="+mn-lt"/>
                <a:ea typeface="ＭＳ 明朝" pitchFamily="17" charset="-128"/>
              </a:rPr>
              <a:t>     </a:t>
            </a:r>
            <a:r>
              <a:rPr lang="en-US" altLang="ja-JP" sz="1600" i="1" dirty="0" smtClean="0">
                <a:latin typeface="+mn-lt"/>
                <a:ea typeface="ＭＳ 明朝" pitchFamily="17" charset="-128"/>
              </a:rPr>
              <a:t>Y</a:t>
            </a:r>
            <a:r>
              <a:rPr lang="en-US" altLang="ja-JP" sz="1600" baseline="-25000" dirty="0" smtClean="0">
                <a:latin typeface="+mn-lt"/>
                <a:ea typeface="ＭＳ 明朝" pitchFamily="17" charset="-128"/>
              </a:rPr>
              <a:t>1</a:t>
            </a:r>
            <a:r>
              <a:rPr lang="ja-JP" altLang="ja-JP" sz="1600" dirty="0" smtClean="0">
                <a:latin typeface="+mn-lt"/>
                <a:ea typeface="ＭＳ 明朝" pitchFamily="17" charset="-128"/>
              </a:rPr>
              <a:t>－</a:t>
            </a:r>
            <a:r>
              <a:rPr lang="en-US" altLang="ja-JP" sz="1600" i="1" dirty="0" smtClean="0">
                <a:latin typeface="+mn-lt"/>
                <a:ea typeface="ＭＳ 明朝" pitchFamily="17" charset="-128"/>
              </a:rPr>
              <a:t>Y</a:t>
            </a:r>
            <a:r>
              <a:rPr lang="en-US" altLang="ja-JP" sz="1600" baseline="-25000" dirty="0" smtClean="0">
                <a:latin typeface="+mn-lt"/>
                <a:ea typeface="ＭＳ 明朝" pitchFamily="17" charset="-128"/>
              </a:rPr>
              <a:t>0</a:t>
            </a:r>
            <a:r>
              <a:rPr lang="ja-JP" altLang="ja-JP" sz="1600" dirty="0" smtClean="0">
                <a:latin typeface="+mn-lt"/>
                <a:ea typeface="ＭＳ 明朝" pitchFamily="17" charset="-128"/>
              </a:rPr>
              <a:t>＝</a:t>
            </a:r>
            <a:r>
              <a:rPr lang="en-US" altLang="ja-JP" sz="1600" dirty="0" smtClean="0">
                <a:latin typeface="+mn-lt"/>
                <a:ea typeface="ＭＳ 明朝" pitchFamily="17" charset="-128"/>
              </a:rPr>
              <a:t>(</a:t>
            </a:r>
            <a:r>
              <a:rPr lang="en-US" altLang="ja-JP" sz="1600" i="1" dirty="0" smtClean="0">
                <a:latin typeface="+mn-lt"/>
                <a:ea typeface="ＭＳ 明朝" pitchFamily="17" charset="-128"/>
              </a:rPr>
              <a:t>C</a:t>
            </a:r>
            <a:r>
              <a:rPr lang="en-US" altLang="ja-JP" sz="1600" dirty="0" smtClean="0">
                <a:latin typeface="+mn-lt"/>
                <a:ea typeface="ＭＳ 明朝" pitchFamily="17" charset="-128"/>
              </a:rPr>
              <a:t>(</a:t>
            </a:r>
            <a:r>
              <a:rPr lang="en-US" altLang="ja-JP" sz="1600" i="1" dirty="0" smtClean="0">
                <a:latin typeface="+mn-lt"/>
                <a:ea typeface="ＭＳ 明朝" pitchFamily="17" charset="-128"/>
              </a:rPr>
              <a:t>Y</a:t>
            </a:r>
            <a:r>
              <a:rPr lang="en-US" altLang="ja-JP" sz="1600" baseline="-25000" dirty="0" smtClean="0">
                <a:latin typeface="+mn-lt"/>
                <a:ea typeface="ＭＳ 明朝" pitchFamily="17" charset="-128"/>
              </a:rPr>
              <a:t>1</a:t>
            </a:r>
            <a:r>
              <a:rPr lang="en-US" altLang="ja-JP" sz="1600" dirty="0" smtClean="0">
                <a:latin typeface="+mn-lt"/>
                <a:ea typeface="ＭＳ 明朝" pitchFamily="17" charset="-128"/>
              </a:rPr>
              <a:t>)</a:t>
            </a:r>
            <a:r>
              <a:rPr lang="ja-JP" altLang="ja-JP" sz="1600" dirty="0" smtClean="0">
                <a:latin typeface="+mn-lt"/>
                <a:ea typeface="ＭＳ 明朝" pitchFamily="17" charset="-128"/>
              </a:rPr>
              <a:t>―</a:t>
            </a:r>
            <a:r>
              <a:rPr lang="en-US" altLang="ja-JP" sz="1600" i="1" dirty="0" smtClean="0">
                <a:latin typeface="+mn-lt"/>
                <a:ea typeface="ＭＳ 明朝" pitchFamily="17" charset="-128"/>
              </a:rPr>
              <a:t>C</a:t>
            </a:r>
            <a:r>
              <a:rPr lang="en-US" altLang="ja-JP" sz="1600" dirty="0" smtClean="0">
                <a:latin typeface="+mn-lt"/>
                <a:ea typeface="ＭＳ 明朝" pitchFamily="17" charset="-128"/>
              </a:rPr>
              <a:t>(</a:t>
            </a:r>
            <a:r>
              <a:rPr lang="en-US" altLang="ja-JP" sz="1600" i="1" dirty="0" smtClean="0">
                <a:latin typeface="+mn-lt"/>
                <a:ea typeface="ＭＳ 明朝" pitchFamily="17" charset="-128"/>
              </a:rPr>
              <a:t>Y</a:t>
            </a:r>
            <a:r>
              <a:rPr lang="en-US" altLang="ja-JP" sz="1600" baseline="-25000" dirty="0" smtClean="0">
                <a:latin typeface="+mn-lt"/>
                <a:ea typeface="ＭＳ 明朝" pitchFamily="17" charset="-128"/>
              </a:rPr>
              <a:t>0</a:t>
            </a:r>
            <a:r>
              <a:rPr lang="en-US" altLang="ja-JP" sz="1600" dirty="0" smtClean="0">
                <a:latin typeface="+mn-lt"/>
                <a:ea typeface="ＭＳ 明朝" pitchFamily="17" charset="-128"/>
              </a:rPr>
              <a:t>))</a:t>
            </a:r>
            <a:r>
              <a:rPr lang="ja-JP" altLang="ja-JP" sz="1600" dirty="0" smtClean="0">
                <a:latin typeface="+mn-lt"/>
                <a:ea typeface="ＭＳ 明朝" pitchFamily="17" charset="-128"/>
              </a:rPr>
              <a:t>＋</a:t>
            </a:r>
            <a:r>
              <a:rPr lang="en-US" altLang="ja-JP" sz="1600" dirty="0" smtClean="0">
                <a:latin typeface="+mn-lt"/>
                <a:ea typeface="ＭＳ 明朝" pitchFamily="17" charset="-128"/>
              </a:rPr>
              <a:t>(</a:t>
            </a:r>
            <a:r>
              <a:rPr lang="en-US" altLang="ja-JP" sz="1600" i="1" dirty="0" smtClean="0">
                <a:latin typeface="+mn-lt"/>
                <a:ea typeface="ＭＳ 明朝" pitchFamily="17" charset="-128"/>
              </a:rPr>
              <a:t>I</a:t>
            </a:r>
            <a:r>
              <a:rPr lang="en-US" altLang="ja-JP" sz="1600" baseline="-25000" dirty="0" smtClean="0">
                <a:latin typeface="+mn-lt"/>
                <a:ea typeface="ＭＳ 明朝" pitchFamily="17" charset="-128"/>
              </a:rPr>
              <a:t>1</a:t>
            </a:r>
            <a:r>
              <a:rPr lang="ja-JP" altLang="ja-JP" sz="1600" dirty="0" smtClean="0">
                <a:latin typeface="+mn-lt"/>
                <a:ea typeface="ＭＳ 明朝" pitchFamily="17" charset="-128"/>
              </a:rPr>
              <a:t>－</a:t>
            </a:r>
            <a:r>
              <a:rPr lang="en-US" altLang="ja-JP" sz="1600" i="1" dirty="0" smtClean="0">
                <a:latin typeface="+mn-lt"/>
                <a:ea typeface="ＭＳ 明朝" pitchFamily="17" charset="-128"/>
              </a:rPr>
              <a:t>I</a:t>
            </a:r>
            <a:r>
              <a:rPr lang="en-US" altLang="ja-JP" sz="1600" baseline="-25000" dirty="0" smtClean="0">
                <a:latin typeface="+mn-lt"/>
                <a:ea typeface="ＭＳ 明朝" pitchFamily="17" charset="-128"/>
              </a:rPr>
              <a:t>0</a:t>
            </a:r>
            <a:r>
              <a:rPr lang="en-US" altLang="ja-JP" sz="1600" dirty="0" smtClean="0">
                <a:latin typeface="+mn-lt"/>
                <a:ea typeface="ＭＳ 明朝" pitchFamily="17" charset="-128"/>
              </a:rPr>
              <a:t>),   </a:t>
            </a:r>
            <a:r>
              <a:rPr lang="en-US" altLang="ja-JP" sz="1600" i="1" dirty="0" err="1" smtClean="0">
                <a:latin typeface="+mn-lt"/>
                <a:ea typeface="ＭＳ 明朝" pitchFamily="17" charset="-128"/>
              </a:rPr>
              <a:t>dY</a:t>
            </a:r>
            <a:r>
              <a:rPr lang="ja-JP" altLang="ja-JP" sz="1600" dirty="0" smtClean="0">
                <a:latin typeface="+mn-lt"/>
                <a:ea typeface="ＭＳ 明朝" pitchFamily="17" charset="-128"/>
              </a:rPr>
              <a:t>＝</a:t>
            </a:r>
            <a:r>
              <a:rPr lang="en-US" altLang="ja-JP" sz="1600" i="1" dirty="0" smtClean="0">
                <a:latin typeface="+mn-lt"/>
                <a:ea typeface="ＭＳ 明朝" pitchFamily="17" charset="-128"/>
              </a:rPr>
              <a:t>C</a:t>
            </a:r>
            <a:r>
              <a:rPr lang="en-US" altLang="ja-JP" sz="1600" dirty="0" smtClean="0">
                <a:latin typeface="+mn-lt"/>
                <a:ea typeface="ＭＳ 明朝" pitchFamily="17" charset="-128"/>
              </a:rPr>
              <a:t>’(</a:t>
            </a:r>
            <a:r>
              <a:rPr lang="en-US" altLang="ja-JP" sz="1600" i="1" dirty="0" smtClean="0">
                <a:latin typeface="+mn-lt"/>
                <a:ea typeface="ＭＳ 明朝" pitchFamily="17" charset="-128"/>
              </a:rPr>
              <a:t>Y</a:t>
            </a:r>
            <a:r>
              <a:rPr lang="en-US" altLang="ja-JP" sz="1600" dirty="0" smtClean="0">
                <a:latin typeface="+mn-lt"/>
                <a:ea typeface="ＭＳ 明朝" pitchFamily="17" charset="-128"/>
              </a:rPr>
              <a:t>)</a:t>
            </a:r>
            <a:r>
              <a:rPr lang="en-US" altLang="ja-JP" sz="1600" i="1" dirty="0" err="1" smtClean="0">
                <a:latin typeface="+mn-lt"/>
                <a:ea typeface="ＭＳ 明朝" pitchFamily="17" charset="-128"/>
              </a:rPr>
              <a:t>dY</a:t>
            </a:r>
            <a:r>
              <a:rPr lang="ja-JP" altLang="ja-JP" sz="1600" dirty="0" smtClean="0">
                <a:latin typeface="+mn-lt"/>
                <a:ea typeface="ＭＳ 明朝" pitchFamily="17" charset="-128"/>
              </a:rPr>
              <a:t>＋</a:t>
            </a:r>
            <a:r>
              <a:rPr lang="en-US" altLang="ja-JP" sz="1600" i="1" dirty="0" err="1" smtClean="0">
                <a:latin typeface="+mn-lt"/>
                <a:ea typeface="ＭＳ 明朝" pitchFamily="17" charset="-128"/>
              </a:rPr>
              <a:t>dI</a:t>
            </a:r>
            <a:r>
              <a:rPr lang="en-US" altLang="ja-JP" sz="1600" dirty="0" smtClean="0">
                <a:latin typeface="+mn-lt"/>
                <a:ea typeface="ＭＳ 明朝" pitchFamily="17" charset="-128"/>
              </a:rPr>
              <a:t>,       </a:t>
            </a:r>
            <a:r>
              <a:rPr lang="en-US" altLang="ja-JP" sz="1600" i="1" dirty="0" err="1" smtClean="0">
                <a:latin typeface="+mn-lt"/>
                <a:ea typeface="ＭＳ 明朝" pitchFamily="17" charset="-128"/>
              </a:rPr>
              <a:t>dY</a:t>
            </a:r>
            <a:r>
              <a:rPr lang="ja-JP" altLang="ja-JP" sz="1600" dirty="0" smtClean="0">
                <a:latin typeface="+mn-lt"/>
                <a:ea typeface="ＭＳ 明朝" pitchFamily="17" charset="-128"/>
              </a:rPr>
              <a:t>＝</a:t>
            </a:r>
            <a:r>
              <a:rPr lang="en-US" altLang="ja-JP" sz="1600" dirty="0" smtClean="0">
                <a:latin typeface="+mn-lt"/>
                <a:ea typeface="ＭＳ 明朝" pitchFamily="17" charset="-128"/>
              </a:rPr>
              <a:t>(1/(1</a:t>
            </a:r>
            <a:r>
              <a:rPr lang="ja-JP" altLang="ja-JP" sz="1600" dirty="0" smtClean="0">
                <a:latin typeface="+mn-lt"/>
                <a:ea typeface="ＭＳ 明朝" pitchFamily="17" charset="-128"/>
              </a:rPr>
              <a:t>－</a:t>
            </a:r>
            <a:r>
              <a:rPr lang="en-US" altLang="ja-JP" sz="1600" i="1" dirty="0" smtClean="0">
                <a:latin typeface="+mn-lt"/>
                <a:ea typeface="ＭＳ 明朝" pitchFamily="17" charset="-128"/>
              </a:rPr>
              <a:t>c</a:t>
            </a:r>
            <a:r>
              <a:rPr lang="en-US" altLang="ja-JP" sz="1600" dirty="0" smtClean="0">
                <a:latin typeface="+mn-lt"/>
                <a:ea typeface="ＭＳ 明朝" pitchFamily="17" charset="-128"/>
              </a:rPr>
              <a:t>)) , </a:t>
            </a:r>
            <a:r>
              <a:rPr lang="en-US" altLang="ja-JP" sz="1600" i="1" dirty="0" smtClean="0">
                <a:latin typeface="+mn-lt"/>
                <a:ea typeface="ＭＳ 明朝" pitchFamily="17" charset="-128"/>
              </a:rPr>
              <a:t>  </a:t>
            </a:r>
            <a:r>
              <a:rPr lang="en-US" altLang="ja-JP" sz="1600" i="1" dirty="0" err="1" smtClean="0">
                <a:latin typeface="+mn-lt"/>
                <a:ea typeface="ＭＳ 明朝" pitchFamily="17" charset="-128"/>
              </a:rPr>
              <a:t>dI</a:t>
            </a:r>
            <a:r>
              <a:rPr lang="ja-JP" altLang="ja-JP" sz="1600" dirty="0" smtClean="0">
                <a:latin typeface="+mn-lt"/>
                <a:ea typeface="ＭＳ 明朝" pitchFamily="17" charset="-128"/>
              </a:rPr>
              <a:t>＝</a:t>
            </a:r>
            <a:r>
              <a:rPr lang="en-US" altLang="ja-JP" sz="1600" dirty="0" smtClean="0">
                <a:latin typeface="+mn-lt"/>
                <a:ea typeface="ＭＳ 明朝" pitchFamily="17" charset="-128"/>
              </a:rPr>
              <a:t>(1/</a:t>
            </a:r>
            <a:r>
              <a:rPr lang="en-US" altLang="ja-JP" sz="1600" i="1" dirty="0" smtClean="0">
                <a:latin typeface="+mn-lt"/>
                <a:ea typeface="ＭＳ 明朝" pitchFamily="17" charset="-128"/>
              </a:rPr>
              <a:t>s</a:t>
            </a:r>
            <a:r>
              <a:rPr lang="en-US" altLang="ja-JP" sz="1600" dirty="0" smtClean="0">
                <a:latin typeface="+mn-lt"/>
                <a:ea typeface="ＭＳ 明朝" pitchFamily="17" charset="-128"/>
              </a:rPr>
              <a:t>)</a:t>
            </a:r>
            <a:r>
              <a:rPr lang="en-US" altLang="ja-JP" sz="1600" i="1" dirty="0" err="1" smtClean="0">
                <a:latin typeface="+mn-lt"/>
                <a:ea typeface="ＭＳ 明朝" pitchFamily="17" charset="-128"/>
              </a:rPr>
              <a:t>dI</a:t>
            </a:r>
            <a:endParaRPr lang="ja-JP" altLang="ja-JP" sz="1600" dirty="0" smtClean="0">
              <a:latin typeface="+mn-lt"/>
              <a:ea typeface="ＭＳ 明朝" pitchFamily="17" charset="-128"/>
            </a:endParaRPr>
          </a:p>
          <a:p>
            <a:r>
              <a:rPr lang="en-US" altLang="ja-JP" sz="1600" dirty="0" smtClean="0">
                <a:latin typeface="+mn-lt"/>
              </a:rPr>
              <a:t>&lt;Numerical example&gt; Increase in independent investment by 100 million yen </a:t>
            </a:r>
            <a:r>
              <a:rPr lang="en-US" altLang="ja-JP" sz="1600" i="1" dirty="0" err="1" smtClean="0">
                <a:latin typeface="+mn-lt"/>
              </a:rPr>
              <a:t>dI</a:t>
            </a:r>
            <a:r>
              <a:rPr lang="en-US" altLang="ja-JP" sz="1600" dirty="0" smtClean="0">
                <a:latin typeface="+mn-lt"/>
              </a:rPr>
              <a:t>, income of people engaged in the investment related sector increase by 100 million yen. The marginal propensity to consume </a:t>
            </a:r>
            <a:r>
              <a:rPr lang="en-US" altLang="ja-JP" sz="1600" i="1" dirty="0" smtClean="0">
                <a:latin typeface="+mn-lt"/>
              </a:rPr>
              <a:t>c</a:t>
            </a:r>
            <a:r>
              <a:rPr lang="en-US" altLang="ja-JP" sz="1600" dirty="0" smtClean="0">
                <a:latin typeface="+mn-lt"/>
              </a:rPr>
              <a:t> is 0.6,   6 billion yen is their new consumption expenditure</a:t>
            </a:r>
            <a:br>
              <a:rPr lang="en-US" altLang="ja-JP" sz="1600" dirty="0" smtClean="0">
                <a:latin typeface="+mn-lt"/>
              </a:rPr>
            </a:br>
            <a:r>
              <a:rPr lang="en-US" altLang="ja-JP" sz="1600" dirty="0" smtClean="0">
                <a:latin typeface="+mn-lt"/>
              </a:rPr>
              <a:t>⇒ Increase in income of people engaged in consumer goods related sector by 600 billion yen → 360 billion yen is their new consumption expenditure</a:t>
            </a:r>
            <a:br>
              <a:rPr lang="en-US" altLang="ja-JP" sz="1600" dirty="0" smtClean="0">
                <a:latin typeface="+mn-lt"/>
              </a:rPr>
            </a:br>
            <a:r>
              <a:rPr lang="en-US" altLang="ja-JP" sz="1600" dirty="0" smtClean="0">
                <a:latin typeface="+mn-lt"/>
              </a:rPr>
              <a:t>Increase in independent expenditure </a:t>
            </a:r>
            <a:r>
              <a:rPr lang="en-US" altLang="ja-JP" sz="1600" i="1" dirty="0" err="1" smtClean="0">
                <a:latin typeface="+mn-lt"/>
              </a:rPr>
              <a:t>dI</a:t>
            </a:r>
            <a:r>
              <a:rPr lang="en-US" altLang="ja-JP" sz="1600" dirty="0" smtClean="0">
                <a:latin typeface="+mn-lt"/>
              </a:rPr>
              <a:t> → Increase in income </a:t>
            </a:r>
            <a:r>
              <a:rPr lang="en-US" altLang="ja-JP" sz="1600" i="1" dirty="0" err="1" smtClean="0">
                <a:latin typeface="+mn-lt"/>
              </a:rPr>
              <a:t>dY</a:t>
            </a:r>
            <a:r>
              <a:rPr lang="en-US" altLang="ja-JP" sz="1600" dirty="0" smtClean="0">
                <a:latin typeface="+mn-lt"/>
              </a:rPr>
              <a:t> → Increase in consumption expenditure </a:t>
            </a:r>
            <a:r>
              <a:rPr lang="en-US" altLang="ja-JP" sz="1600" i="1" dirty="0" err="1" smtClean="0">
                <a:latin typeface="+mn-lt"/>
              </a:rPr>
              <a:t>dC</a:t>
            </a:r>
            <a:r>
              <a:rPr lang="en-US" altLang="ja-JP" sz="1600" i="1" dirty="0" smtClean="0">
                <a:latin typeface="+mn-lt"/>
              </a:rPr>
              <a:t> </a:t>
            </a:r>
            <a:r>
              <a:rPr lang="en-US" altLang="ja-JP" sz="1600" dirty="0" smtClean="0">
                <a:latin typeface="+mn-lt"/>
              </a:rPr>
              <a:t>→ Increase in income </a:t>
            </a:r>
            <a:r>
              <a:rPr lang="en-US" altLang="ja-JP" sz="1600" i="1" dirty="0" err="1" smtClean="0">
                <a:latin typeface="+mn-lt"/>
              </a:rPr>
              <a:t>dY</a:t>
            </a:r>
            <a:r>
              <a:rPr lang="en-US" altLang="ja-JP" sz="1600" dirty="0" smtClean="0">
                <a:latin typeface="+mn-lt"/>
              </a:rPr>
              <a:t> → ... ... these successive process = </a:t>
            </a:r>
            <a:r>
              <a:rPr lang="en-US" altLang="ja-JP" sz="1600" b="1" dirty="0" smtClean="0">
                <a:latin typeface="+mn-lt"/>
              </a:rPr>
              <a:t>multiplier process, multiplier </a:t>
            </a:r>
            <a:r>
              <a:rPr lang="en-US" altLang="ja-JP" sz="1600" b="1" dirty="0" smtClean="0">
                <a:latin typeface="+mn-lt"/>
              </a:rPr>
              <a:t>mechanism</a:t>
            </a:r>
          </a:p>
          <a:p>
            <a:r>
              <a:rPr lang="ja-JP" altLang="ja-JP" sz="1600" dirty="0" smtClean="0">
                <a:latin typeface="+mj-ea"/>
              </a:rPr>
              <a:t>乗数効果は貯蓄・投資の均衡関係を使っても同様に説明</a:t>
            </a:r>
            <a:r>
              <a:rPr lang="ja-JP" altLang="en-US" sz="1600" dirty="0" smtClean="0">
                <a:latin typeface="+mj-ea"/>
              </a:rPr>
              <a:t>できる</a:t>
            </a:r>
            <a:r>
              <a:rPr lang="en-US" altLang="ja-JP" sz="1600" dirty="0" smtClean="0">
                <a:latin typeface="+mj-ea"/>
              </a:rPr>
              <a:t>.</a:t>
            </a:r>
            <a:r>
              <a:rPr lang="ja-JP" altLang="ja-JP" sz="1600" dirty="0" smtClean="0">
                <a:latin typeface="+mj-ea"/>
              </a:rPr>
              <a:t>　独立投資が増加、投資曲線が</a:t>
            </a:r>
            <a:r>
              <a:rPr lang="en-US" altLang="ja-JP" sz="1600" i="1" dirty="0" smtClean="0">
                <a:latin typeface="+mj-ea"/>
              </a:rPr>
              <a:t>I</a:t>
            </a:r>
            <a:r>
              <a:rPr lang="en-US" altLang="ja-JP" sz="1600" baseline="-25000" dirty="0" smtClean="0">
                <a:latin typeface="+mj-ea"/>
              </a:rPr>
              <a:t>0</a:t>
            </a:r>
            <a:r>
              <a:rPr lang="ja-JP" altLang="ja-JP" sz="1600" dirty="0" smtClean="0">
                <a:latin typeface="+mj-ea"/>
              </a:rPr>
              <a:t>から</a:t>
            </a:r>
            <a:r>
              <a:rPr lang="en-US" altLang="ja-JP" sz="1600" i="1" dirty="0" smtClean="0">
                <a:latin typeface="+mj-ea"/>
              </a:rPr>
              <a:t>I</a:t>
            </a:r>
            <a:r>
              <a:rPr lang="en-US" altLang="ja-JP" sz="1600" baseline="-25000" dirty="0" smtClean="0">
                <a:latin typeface="+mj-ea"/>
              </a:rPr>
              <a:t>1</a:t>
            </a:r>
            <a:r>
              <a:rPr lang="ja-JP" altLang="ja-JP" sz="1600" dirty="0" smtClean="0">
                <a:latin typeface="+mj-ea"/>
              </a:rPr>
              <a:t>へ上方シフト⇒</a:t>
            </a:r>
            <a:r>
              <a:rPr lang="ja-JP" altLang="ja-JP" sz="1600" dirty="0" smtClean="0">
                <a:latin typeface="+mj-ea"/>
              </a:rPr>
              <a:t>貯蓄＝</a:t>
            </a:r>
            <a:r>
              <a:rPr lang="ja-JP" altLang="ja-JP" sz="1600" dirty="0" smtClean="0">
                <a:latin typeface="+mj-ea"/>
              </a:rPr>
              <a:t>投資の均衡点は</a:t>
            </a:r>
            <a:r>
              <a:rPr lang="en-US" altLang="ja-JP" sz="1600" i="1" dirty="0" smtClean="0">
                <a:latin typeface="+mj-ea"/>
              </a:rPr>
              <a:t>E</a:t>
            </a:r>
            <a:r>
              <a:rPr lang="en-US" altLang="ja-JP" sz="1600" baseline="-25000" dirty="0" smtClean="0">
                <a:latin typeface="+mj-ea"/>
              </a:rPr>
              <a:t>0</a:t>
            </a:r>
            <a:r>
              <a:rPr lang="ja-JP" altLang="ja-JP" sz="1600" dirty="0" smtClean="0">
                <a:latin typeface="+mj-ea"/>
              </a:rPr>
              <a:t>点から</a:t>
            </a:r>
            <a:r>
              <a:rPr lang="en-US" altLang="ja-JP" sz="1600" i="1" dirty="0" smtClean="0">
                <a:latin typeface="+mj-ea"/>
              </a:rPr>
              <a:t>E</a:t>
            </a:r>
            <a:r>
              <a:rPr lang="en-US" altLang="ja-JP" sz="1600" baseline="-25000" dirty="0" smtClean="0">
                <a:latin typeface="+mj-ea"/>
              </a:rPr>
              <a:t>1</a:t>
            </a:r>
            <a:r>
              <a:rPr lang="ja-JP" altLang="ja-JP" sz="1600" dirty="0" smtClean="0">
                <a:latin typeface="+mj-ea"/>
              </a:rPr>
              <a:t>点へとシフト⇒均衡国民</a:t>
            </a:r>
            <a:r>
              <a:rPr lang="ja-JP" altLang="ja-JP" sz="1600" dirty="0" smtClean="0">
                <a:latin typeface="+mj-ea"/>
              </a:rPr>
              <a:t>所得も</a:t>
            </a:r>
            <a:r>
              <a:rPr lang="en-US" altLang="ja-JP" sz="1600" i="1" dirty="0" smtClean="0">
                <a:latin typeface="+mj-ea"/>
              </a:rPr>
              <a:t>Y</a:t>
            </a:r>
            <a:r>
              <a:rPr lang="en-US" altLang="ja-JP" sz="1600" baseline="-25000" dirty="0" smtClean="0">
                <a:latin typeface="+mj-ea"/>
              </a:rPr>
              <a:t>0</a:t>
            </a:r>
            <a:r>
              <a:rPr lang="ja-JP" altLang="ja-JP" sz="1600" dirty="0" smtClean="0">
                <a:latin typeface="+mj-ea"/>
              </a:rPr>
              <a:t>から</a:t>
            </a:r>
            <a:r>
              <a:rPr lang="en-US" altLang="ja-JP" sz="1600" i="1" dirty="0" smtClean="0">
                <a:latin typeface="+mj-ea"/>
              </a:rPr>
              <a:t>Y</a:t>
            </a:r>
            <a:r>
              <a:rPr lang="en-US" altLang="ja-JP" sz="1600" baseline="-25000" dirty="0" smtClean="0">
                <a:latin typeface="+mj-ea"/>
              </a:rPr>
              <a:t>1</a:t>
            </a:r>
            <a:r>
              <a:rPr lang="ja-JP" altLang="ja-JP" sz="1600" dirty="0" err="1" smtClean="0">
                <a:latin typeface="+mj-ea"/>
              </a:rPr>
              <a:t>へと</a:t>
            </a:r>
            <a:r>
              <a:rPr lang="ja-JP" altLang="ja-JP" sz="1600" dirty="0" smtClean="0">
                <a:latin typeface="+mj-ea"/>
              </a:rPr>
              <a:t>シフト</a:t>
            </a:r>
          </a:p>
          <a:p>
            <a:r>
              <a:rPr lang="en-US" altLang="ja-JP" sz="1600" i="1" dirty="0" smtClean="0">
                <a:latin typeface="+mj-ea"/>
              </a:rPr>
              <a:t>Y</a:t>
            </a:r>
            <a:r>
              <a:rPr lang="en-US" altLang="ja-JP" sz="1600" baseline="-25000" dirty="0" smtClean="0">
                <a:latin typeface="+mj-ea"/>
              </a:rPr>
              <a:t>1</a:t>
            </a:r>
            <a:r>
              <a:rPr lang="ja-JP" altLang="ja-JP" sz="1600" dirty="0" smtClean="0">
                <a:latin typeface="+mj-ea"/>
              </a:rPr>
              <a:t>－</a:t>
            </a:r>
            <a:r>
              <a:rPr lang="en-US" altLang="ja-JP" sz="1600" i="1" dirty="0" smtClean="0">
                <a:latin typeface="+mj-ea"/>
              </a:rPr>
              <a:t>Y</a:t>
            </a:r>
            <a:r>
              <a:rPr lang="en-US" altLang="ja-JP" sz="1600" baseline="-25000" dirty="0" smtClean="0">
                <a:latin typeface="+mj-ea"/>
              </a:rPr>
              <a:t>0</a:t>
            </a:r>
            <a:r>
              <a:rPr lang="ja-JP" altLang="ja-JP" sz="1600" dirty="0" smtClean="0">
                <a:latin typeface="+mj-ea"/>
              </a:rPr>
              <a:t>＝</a:t>
            </a:r>
            <a:r>
              <a:rPr lang="en-US" altLang="ja-JP" sz="1600" dirty="0" smtClean="0">
                <a:latin typeface="+mj-ea"/>
              </a:rPr>
              <a:t>(</a:t>
            </a:r>
            <a:r>
              <a:rPr lang="en-US" altLang="ja-JP" sz="1600" i="1" dirty="0" smtClean="0">
                <a:latin typeface="+mj-ea"/>
              </a:rPr>
              <a:t>C</a:t>
            </a:r>
            <a:r>
              <a:rPr lang="en-US" altLang="ja-JP" sz="1600" dirty="0" smtClean="0">
                <a:latin typeface="+mj-ea"/>
              </a:rPr>
              <a:t>(</a:t>
            </a:r>
            <a:r>
              <a:rPr lang="en-US" altLang="ja-JP" sz="1600" i="1" dirty="0" smtClean="0">
                <a:latin typeface="+mj-ea"/>
              </a:rPr>
              <a:t>Y</a:t>
            </a:r>
            <a:r>
              <a:rPr lang="en-US" altLang="ja-JP" sz="1600" baseline="-25000" dirty="0" smtClean="0">
                <a:latin typeface="+mj-ea"/>
              </a:rPr>
              <a:t>1</a:t>
            </a:r>
            <a:r>
              <a:rPr lang="en-US" altLang="ja-JP" sz="1600" dirty="0" smtClean="0">
                <a:latin typeface="+mj-ea"/>
              </a:rPr>
              <a:t>)</a:t>
            </a:r>
            <a:r>
              <a:rPr lang="ja-JP" altLang="ja-JP" sz="1600" dirty="0" smtClean="0">
                <a:latin typeface="+mj-ea"/>
              </a:rPr>
              <a:t>―</a:t>
            </a:r>
            <a:r>
              <a:rPr lang="en-US" altLang="ja-JP" sz="1600" i="1" dirty="0" smtClean="0">
                <a:latin typeface="+mj-ea"/>
              </a:rPr>
              <a:t>C</a:t>
            </a:r>
            <a:r>
              <a:rPr lang="en-US" altLang="ja-JP" sz="1600" dirty="0" smtClean="0">
                <a:latin typeface="+mj-ea"/>
              </a:rPr>
              <a:t>(</a:t>
            </a:r>
            <a:r>
              <a:rPr lang="en-US" altLang="ja-JP" sz="1600" i="1" dirty="0" smtClean="0">
                <a:latin typeface="+mj-ea"/>
              </a:rPr>
              <a:t>Y</a:t>
            </a:r>
            <a:r>
              <a:rPr lang="en-US" altLang="ja-JP" sz="1600" baseline="-25000" dirty="0" smtClean="0">
                <a:latin typeface="+mj-ea"/>
              </a:rPr>
              <a:t>0</a:t>
            </a:r>
            <a:r>
              <a:rPr lang="en-US" altLang="ja-JP" sz="1600" dirty="0" smtClean="0">
                <a:latin typeface="+mj-ea"/>
              </a:rPr>
              <a:t>))</a:t>
            </a:r>
            <a:r>
              <a:rPr lang="ja-JP" altLang="ja-JP" sz="1600" dirty="0" smtClean="0">
                <a:latin typeface="+mj-ea"/>
              </a:rPr>
              <a:t>＋</a:t>
            </a:r>
            <a:r>
              <a:rPr lang="en-US" altLang="ja-JP" sz="1600" dirty="0" smtClean="0">
                <a:latin typeface="+mj-ea"/>
              </a:rPr>
              <a:t>(</a:t>
            </a:r>
            <a:r>
              <a:rPr lang="en-US" altLang="ja-JP" sz="1600" i="1" dirty="0" smtClean="0">
                <a:latin typeface="+mj-ea"/>
              </a:rPr>
              <a:t>I</a:t>
            </a:r>
            <a:r>
              <a:rPr lang="en-US" altLang="ja-JP" sz="1600" baseline="-25000" dirty="0" smtClean="0">
                <a:latin typeface="+mj-ea"/>
              </a:rPr>
              <a:t>1</a:t>
            </a:r>
            <a:r>
              <a:rPr lang="ja-JP" altLang="ja-JP" sz="1600" dirty="0" smtClean="0">
                <a:latin typeface="+mj-ea"/>
              </a:rPr>
              <a:t>－</a:t>
            </a:r>
            <a:r>
              <a:rPr lang="en-US" altLang="ja-JP" sz="1600" i="1" dirty="0" smtClean="0">
                <a:latin typeface="+mj-ea"/>
              </a:rPr>
              <a:t>I</a:t>
            </a:r>
            <a:r>
              <a:rPr lang="en-US" altLang="ja-JP" sz="1600" baseline="-25000" dirty="0" smtClean="0">
                <a:latin typeface="+mj-ea"/>
              </a:rPr>
              <a:t>0</a:t>
            </a:r>
            <a:r>
              <a:rPr lang="en-US" altLang="ja-JP" sz="1600" dirty="0" smtClean="0">
                <a:latin typeface="+mj-ea"/>
              </a:rPr>
              <a:t>),  </a:t>
            </a:r>
            <a:r>
              <a:rPr lang="en-US" altLang="ja-JP" sz="1600" i="1" dirty="0" err="1" smtClean="0">
                <a:latin typeface="+mj-ea"/>
              </a:rPr>
              <a:t>dY</a:t>
            </a:r>
            <a:r>
              <a:rPr lang="ja-JP" altLang="ja-JP" sz="1600" dirty="0" smtClean="0">
                <a:latin typeface="+mj-ea"/>
              </a:rPr>
              <a:t>＝</a:t>
            </a:r>
            <a:r>
              <a:rPr lang="en-US" altLang="ja-JP" sz="1600" i="1" dirty="0" smtClean="0">
                <a:latin typeface="+mj-ea"/>
              </a:rPr>
              <a:t>C</a:t>
            </a:r>
            <a:r>
              <a:rPr lang="en-US" altLang="ja-JP" sz="1600" dirty="0" smtClean="0">
                <a:latin typeface="+mj-ea"/>
              </a:rPr>
              <a:t>’(</a:t>
            </a:r>
            <a:r>
              <a:rPr lang="en-US" altLang="ja-JP" sz="1600" i="1" dirty="0" smtClean="0">
                <a:latin typeface="+mj-ea"/>
              </a:rPr>
              <a:t>Y</a:t>
            </a:r>
            <a:r>
              <a:rPr lang="en-US" altLang="ja-JP" sz="1600" dirty="0" smtClean="0">
                <a:latin typeface="+mj-ea"/>
              </a:rPr>
              <a:t>)</a:t>
            </a:r>
            <a:r>
              <a:rPr lang="en-US" altLang="ja-JP" sz="1600" i="1" dirty="0" err="1" smtClean="0">
                <a:latin typeface="+mj-ea"/>
              </a:rPr>
              <a:t>dY</a:t>
            </a:r>
            <a:r>
              <a:rPr lang="ja-JP" altLang="ja-JP" sz="1600" dirty="0" smtClean="0">
                <a:latin typeface="+mj-ea"/>
              </a:rPr>
              <a:t>＋</a:t>
            </a:r>
            <a:r>
              <a:rPr lang="en-US" altLang="ja-JP" sz="1600" i="1" dirty="0" err="1" smtClean="0">
                <a:latin typeface="+mj-ea"/>
              </a:rPr>
              <a:t>dI</a:t>
            </a:r>
            <a:endParaRPr lang="ja-JP" altLang="ja-JP" sz="1600" dirty="0" smtClean="0">
              <a:latin typeface="+mj-ea"/>
            </a:endParaRPr>
          </a:p>
          <a:p>
            <a:r>
              <a:rPr lang="ja-JP" altLang="ja-JP" sz="1600" dirty="0" smtClean="0">
                <a:latin typeface="+mj-ea"/>
              </a:rPr>
              <a:t>　　</a:t>
            </a:r>
            <a:r>
              <a:rPr lang="en-US" altLang="ja-JP" sz="1600" i="1" dirty="0" err="1" smtClean="0">
                <a:latin typeface="+mj-ea"/>
              </a:rPr>
              <a:t>dY</a:t>
            </a:r>
            <a:r>
              <a:rPr lang="ja-JP" altLang="ja-JP" sz="1600" dirty="0" smtClean="0">
                <a:latin typeface="+mj-ea"/>
              </a:rPr>
              <a:t>＝</a:t>
            </a:r>
            <a:r>
              <a:rPr lang="en-US" altLang="ja-JP" sz="1600" dirty="0" smtClean="0">
                <a:latin typeface="+mj-ea"/>
              </a:rPr>
              <a:t>(1/(1</a:t>
            </a:r>
            <a:r>
              <a:rPr lang="ja-JP" altLang="ja-JP" sz="1600" dirty="0" smtClean="0">
                <a:latin typeface="+mj-ea"/>
              </a:rPr>
              <a:t>－</a:t>
            </a:r>
            <a:r>
              <a:rPr lang="en-US" altLang="ja-JP" sz="1600" i="1" dirty="0" smtClean="0">
                <a:latin typeface="+mj-ea"/>
              </a:rPr>
              <a:t>c</a:t>
            </a:r>
            <a:r>
              <a:rPr lang="en-US" altLang="ja-JP" sz="1600" dirty="0" smtClean="0">
                <a:latin typeface="+mj-ea"/>
              </a:rPr>
              <a:t>)) ,    </a:t>
            </a:r>
            <a:r>
              <a:rPr lang="en-US" altLang="ja-JP" sz="1600" i="1" dirty="0" smtClean="0">
                <a:latin typeface="+mj-ea"/>
              </a:rPr>
              <a:t>  </a:t>
            </a:r>
            <a:r>
              <a:rPr lang="en-US" altLang="ja-JP" sz="1600" i="1" dirty="0" err="1" smtClean="0">
                <a:latin typeface="+mj-ea"/>
              </a:rPr>
              <a:t>dI</a:t>
            </a:r>
            <a:r>
              <a:rPr lang="ja-JP" altLang="ja-JP" sz="1600" dirty="0" smtClean="0">
                <a:latin typeface="+mj-ea"/>
              </a:rPr>
              <a:t>＝</a:t>
            </a:r>
            <a:r>
              <a:rPr lang="en-US" altLang="ja-JP" sz="1600" dirty="0" smtClean="0">
                <a:latin typeface="+mj-ea"/>
              </a:rPr>
              <a:t>(1/</a:t>
            </a:r>
            <a:r>
              <a:rPr lang="en-US" altLang="ja-JP" sz="1600" i="1" dirty="0" smtClean="0">
                <a:latin typeface="+mj-ea"/>
              </a:rPr>
              <a:t>s</a:t>
            </a:r>
            <a:r>
              <a:rPr lang="en-US" altLang="ja-JP" sz="1600" dirty="0" smtClean="0">
                <a:latin typeface="+mj-ea"/>
              </a:rPr>
              <a:t>)</a:t>
            </a:r>
            <a:r>
              <a:rPr lang="en-US" altLang="ja-JP" sz="1600" i="1" dirty="0" err="1" smtClean="0">
                <a:latin typeface="+mj-ea"/>
              </a:rPr>
              <a:t>dI</a:t>
            </a:r>
            <a:endParaRPr lang="ja-JP" altLang="ja-JP" sz="1600" dirty="0" smtClean="0">
              <a:latin typeface="+mj-ea"/>
            </a:endParaRPr>
          </a:p>
          <a:p>
            <a:r>
              <a:rPr lang="ja-JP" altLang="ja-JP" sz="1600" dirty="0" smtClean="0">
                <a:latin typeface="+mj-ea"/>
              </a:rPr>
              <a:t>＜数値例＞</a:t>
            </a:r>
            <a:r>
              <a:rPr lang="en-US" altLang="ja-JP" sz="1600" dirty="0" smtClean="0">
                <a:latin typeface="+mj-ea"/>
              </a:rPr>
              <a:t>1</a:t>
            </a:r>
            <a:r>
              <a:rPr lang="ja-JP" altLang="ja-JP" sz="1600" dirty="0" smtClean="0">
                <a:latin typeface="+mj-ea"/>
              </a:rPr>
              <a:t>億円の独立投資の増加</a:t>
            </a:r>
            <a:r>
              <a:rPr lang="en-US" altLang="ja-JP" sz="1600" i="1" dirty="0" err="1" smtClean="0">
                <a:latin typeface="+mj-ea"/>
              </a:rPr>
              <a:t>dI</a:t>
            </a:r>
            <a:r>
              <a:rPr lang="ja-JP" altLang="ja-JP" sz="1600" dirty="0" err="1" smtClean="0">
                <a:latin typeface="+mj-ea"/>
              </a:rPr>
              <a:t>、</a:t>
            </a:r>
            <a:r>
              <a:rPr lang="ja-JP" altLang="ja-JP" sz="1600" dirty="0" smtClean="0">
                <a:latin typeface="+mj-ea"/>
              </a:rPr>
              <a:t>その投資関連部門に</a:t>
            </a:r>
            <a:r>
              <a:rPr lang="ja-JP" altLang="ja-JP" sz="1600" dirty="0" smtClean="0">
                <a:latin typeface="+mj-ea"/>
              </a:rPr>
              <a:t>従事</a:t>
            </a:r>
            <a:endParaRPr lang="en-US" altLang="ja-JP" sz="1600" dirty="0" smtClean="0">
              <a:latin typeface="+mj-ea"/>
            </a:endParaRPr>
          </a:p>
          <a:p>
            <a:r>
              <a:rPr lang="ja-JP" altLang="ja-JP" sz="1600" dirty="0" smtClean="0">
                <a:latin typeface="+mj-ea"/>
              </a:rPr>
              <a:t>している</a:t>
            </a:r>
            <a:r>
              <a:rPr lang="ja-JP" altLang="ja-JP" sz="1600" dirty="0" smtClean="0">
                <a:latin typeface="+mj-ea"/>
              </a:rPr>
              <a:t>人々の所得は</a:t>
            </a:r>
            <a:r>
              <a:rPr lang="en-US" altLang="ja-JP" sz="1600" dirty="0" smtClean="0">
                <a:latin typeface="+mj-ea"/>
              </a:rPr>
              <a:t>1</a:t>
            </a:r>
            <a:r>
              <a:rPr lang="ja-JP" altLang="ja-JP" sz="1600" dirty="0" smtClean="0">
                <a:latin typeface="+mj-ea"/>
              </a:rPr>
              <a:t>億円増。限界消費性向</a:t>
            </a:r>
            <a:r>
              <a:rPr lang="en-US" altLang="ja-JP" sz="1600" i="1" dirty="0" smtClean="0">
                <a:latin typeface="+mj-ea"/>
              </a:rPr>
              <a:t>c</a:t>
            </a:r>
            <a:r>
              <a:rPr lang="ja-JP" altLang="ja-JP" sz="1600" dirty="0" smtClean="0">
                <a:latin typeface="+mj-ea"/>
              </a:rPr>
              <a:t>を</a:t>
            </a:r>
            <a:r>
              <a:rPr lang="en-US" altLang="ja-JP" sz="1600" dirty="0" smtClean="0">
                <a:latin typeface="+mj-ea"/>
              </a:rPr>
              <a:t>0.6</a:t>
            </a:r>
            <a:r>
              <a:rPr lang="ja-JP" altLang="ja-JP" sz="1600" dirty="0" err="1" smtClean="0">
                <a:latin typeface="+mj-ea"/>
              </a:rPr>
              <a:t>、</a:t>
            </a:r>
            <a:r>
              <a:rPr lang="en-US" altLang="ja-JP" sz="1600" dirty="0" smtClean="0">
                <a:latin typeface="+mj-ea"/>
              </a:rPr>
              <a:t>6000</a:t>
            </a:r>
            <a:r>
              <a:rPr lang="ja-JP" altLang="ja-JP" sz="1600" dirty="0" smtClean="0">
                <a:latin typeface="+mj-ea"/>
              </a:rPr>
              <a:t>億円</a:t>
            </a:r>
            <a:r>
              <a:rPr lang="ja-JP" altLang="ja-JP" sz="1600" dirty="0" smtClean="0">
                <a:latin typeface="+mj-ea"/>
              </a:rPr>
              <a:t>が</a:t>
            </a:r>
            <a:endParaRPr lang="en-US" altLang="ja-JP" sz="1600" dirty="0" smtClean="0">
              <a:latin typeface="+mj-ea"/>
            </a:endParaRPr>
          </a:p>
          <a:p>
            <a:r>
              <a:rPr lang="ja-JP" altLang="ja-JP" sz="1600" dirty="0" smtClean="0">
                <a:latin typeface="+mj-ea"/>
              </a:rPr>
              <a:t>彼ら</a:t>
            </a:r>
            <a:r>
              <a:rPr lang="ja-JP" altLang="ja-JP" sz="1600" dirty="0" smtClean="0">
                <a:latin typeface="+mj-ea"/>
              </a:rPr>
              <a:t>の新たな消費</a:t>
            </a:r>
            <a:r>
              <a:rPr lang="ja-JP" altLang="ja-JP" sz="1600" dirty="0" smtClean="0">
                <a:latin typeface="+mj-ea"/>
              </a:rPr>
              <a:t>支出⇒</a:t>
            </a:r>
            <a:r>
              <a:rPr lang="ja-JP" altLang="ja-JP" sz="1600" dirty="0" smtClean="0">
                <a:latin typeface="+mj-ea"/>
              </a:rPr>
              <a:t>消費財関連部門に従事している人々の</a:t>
            </a:r>
            <a:r>
              <a:rPr lang="ja-JP" altLang="ja-JP" sz="1600" dirty="0" smtClean="0">
                <a:latin typeface="+mj-ea"/>
              </a:rPr>
              <a:t>所得</a:t>
            </a:r>
            <a:endParaRPr lang="en-US" altLang="ja-JP" sz="1600" dirty="0" smtClean="0">
              <a:latin typeface="+mj-ea"/>
            </a:endParaRPr>
          </a:p>
          <a:p>
            <a:r>
              <a:rPr lang="ja-JP" altLang="ja-JP" sz="1600" dirty="0" smtClean="0">
                <a:latin typeface="+mj-ea"/>
              </a:rPr>
              <a:t>は</a:t>
            </a:r>
            <a:r>
              <a:rPr lang="en-US" altLang="ja-JP" sz="1600" dirty="0" smtClean="0">
                <a:latin typeface="+mj-ea"/>
              </a:rPr>
              <a:t>6000</a:t>
            </a:r>
            <a:r>
              <a:rPr lang="ja-JP" altLang="ja-JP" sz="1600" dirty="0" smtClean="0">
                <a:latin typeface="+mj-ea"/>
              </a:rPr>
              <a:t>億円増⇒</a:t>
            </a:r>
            <a:r>
              <a:rPr lang="en-US" altLang="ja-JP" sz="1600" dirty="0" smtClean="0">
                <a:latin typeface="+mj-ea"/>
              </a:rPr>
              <a:t>3600</a:t>
            </a:r>
            <a:r>
              <a:rPr lang="ja-JP" altLang="ja-JP" sz="1600" dirty="0" smtClean="0">
                <a:latin typeface="+mj-ea"/>
              </a:rPr>
              <a:t>億円が彼らの新たな消費</a:t>
            </a:r>
            <a:r>
              <a:rPr lang="ja-JP" altLang="ja-JP" sz="1600" dirty="0" smtClean="0">
                <a:latin typeface="+mj-ea"/>
              </a:rPr>
              <a:t>支出</a:t>
            </a:r>
            <a:r>
              <a:rPr lang="ja-JP" altLang="ja-JP" sz="1600" dirty="0" smtClean="0">
                <a:latin typeface="+mj-ea"/>
              </a:rPr>
              <a:t>　独立支出</a:t>
            </a:r>
            <a:r>
              <a:rPr lang="ja-JP" altLang="ja-JP" sz="1600" dirty="0" smtClean="0">
                <a:latin typeface="+mj-ea"/>
              </a:rPr>
              <a:t>の</a:t>
            </a:r>
            <a:endParaRPr lang="en-US" altLang="ja-JP" sz="1600" dirty="0" smtClean="0">
              <a:latin typeface="+mj-ea"/>
            </a:endParaRPr>
          </a:p>
          <a:p>
            <a:r>
              <a:rPr lang="ja-JP" altLang="ja-JP" sz="1600" dirty="0" smtClean="0">
                <a:latin typeface="+mj-ea"/>
              </a:rPr>
              <a:t>増加</a:t>
            </a:r>
            <a:r>
              <a:rPr lang="en-US" altLang="ja-JP" sz="1600" i="1" dirty="0" err="1" smtClean="0">
                <a:latin typeface="+mj-ea"/>
              </a:rPr>
              <a:t>dI</a:t>
            </a:r>
            <a:r>
              <a:rPr lang="ja-JP" altLang="ja-JP" sz="1600" dirty="0" smtClean="0">
                <a:latin typeface="+mj-ea"/>
              </a:rPr>
              <a:t>→所得の増加</a:t>
            </a:r>
            <a:r>
              <a:rPr lang="en-US" altLang="ja-JP" sz="1600" i="1" dirty="0" err="1" smtClean="0">
                <a:latin typeface="+mj-ea"/>
              </a:rPr>
              <a:t>dY</a:t>
            </a:r>
            <a:r>
              <a:rPr lang="ja-JP" altLang="ja-JP" sz="1600" dirty="0" smtClean="0">
                <a:latin typeface="+mj-ea"/>
              </a:rPr>
              <a:t>→消費支出の増加</a:t>
            </a:r>
            <a:r>
              <a:rPr lang="en-US" altLang="ja-JP" sz="1600" i="1" dirty="0" err="1" smtClean="0">
                <a:latin typeface="+mj-ea"/>
              </a:rPr>
              <a:t>dC</a:t>
            </a:r>
            <a:r>
              <a:rPr lang="ja-JP" altLang="ja-JP" sz="1600" dirty="0" smtClean="0">
                <a:latin typeface="+mj-ea"/>
              </a:rPr>
              <a:t>→所得の増加</a:t>
            </a:r>
            <a:r>
              <a:rPr lang="en-US" altLang="ja-JP" sz="1600" i="1" dirty="0" err="1" smtClean="0">
                <a:latin typeface="+mj-ea"/>
              </a:rPr>
              <a:t>dY</a:t>
            </a:r>
            <a:r>
              <a:rPr lang="ja-JP" altLang="ja-JP" sz="1600" dirty="0" smtClean="0">
                <a:latin typeface="+mj-ea"/>
              </a:rPr>
              <a:t>→</a:t>
            </a:r>
            <a:endParaRPr lang="en-US" altLang="ja-JP" sz="1600" dirty="0" smtClean="0">
              <a:latin typeface="+mj-ea"/>
            </a:endParaRPr>
          </a:p>
          <a:p>
            <a:r>
              <a:rPr lang="ja-JP" altLang="ja-JP" sz="1600" dirty="0" smtClean="0">
                <a:latin typeface="+mj-ea"/>
              </a:rPr>
              <a:t>……と続くプロセス＝</a:t>
            </a:r>
            <a:r>
              <a:rPr lang="ja-JP" altLang="ja-JP" sz="1600" b="1" dirty="0" smtClean="0">
                <a:latin typeface="+mj-ea"/>
              </a:rPr>
              <a:t>乗数過程</a:t>
            </a:r>
            <a:r>
              <a:rPr lang="ja-JP" altLang="ja-JP" sz="1600" dirty="0" smtClean="0">
                <a:latin typeface="+mj-ea"/>
              </a:rPr>
              <a:t>（</a:t>
            </a:r>
            <a:r>
              <a:rPr lang="en-US" altLang="ja-JP" sz="1600" dirty="0" smtClean="0">
                <a:latin typeface="+mj-ea"/>
              </a:rPr>
              <a:t>multiplier process</a:t>
            </a:r>
            <a:r>
              <a:rPr lang="ja-JP" altLang="ja-JP" sz="1600" dirty="0" smtClean="0">
                <a:latin typeface="+mj-ea"/>
              </a:rPr>
              <a:t>）、</a:t>
            </a:r>
            <a:r>
              <a:rPr lang="ja-JP" altLang="ja-JP" sz="1600" b="1" dirty="0" smtClean="0">
                <a:latin typeface="+mj-ea"/>
              </a:rPr>
              <a:t>乗数</a:t>
            </a:r>
            <a:r>
              <a:rPr lang="ja-JP" altLang="ja-JP" sz="1600" b="1" dirty="0" smtClean="0">
                <a:latin typeface="+mj-ea"/>
              </a:rPr>
              <a:t>機構</a:t>
            </a:r>
            <a:endParaRPr lang="en-US" altLang="ja-JP" sz="1600" b="1" dirty="0" smtClean="0">
              <a:latin typeface="+mj-ea"/>
            </a:endParaRPr>
          </a:p>
          <a:p>
            <a:r>
              <a:rPr lang="ja-JP" altLang="ja-JP" sz="1600" dirty="0" smtClean="0">
                <a:latin typeface="+mj-ea"/>
              </a:rPr>
              <a:t>（</a:t>
            </a:r>
            <a:r>
              <a:rPr lang="en-US" altLang="ja-JP" sz="1600" dirty="0" smtClean="0">
                <a:latin typeface="+mj-ea"/>
              </a:rPr>
              <a:t>multiplier mechanism</a:t>
            </a:r>
            <a:r>
              <a:rPr lang="ja-JP" altLang="ja-JP" sz="1600" dirty="0" smtClean="0">
                <a:latin typeface="+mj-ea"/>
              </a:rPr>
              <a:t>）</a:t>
            </a:r>
            <a:endParaRPr lang="en-US" altLang="ja-JP" sz="1600" dirty="0" smtClean="0">
              <a:latin typeface="+mj-ea"/>
            </a:endParaRPr>
          </a:p>
          <a:p>
            <a:endParaRPr lang="en-US" altLang="ja-JP" sz="1600" b="1" dirty="0" smtClean="0">
              <a:latin typeface="+mn-lt"/>
            </a:endParaRPr>
          </a:p>
          <a:p>
            <a:endParaRPr lang="en-US" altLang="ja-JP" sz="1600" dirty="0" smtClean="0">
              <a:latin typeface="+mn-lt"/>
              <a:ea typeface="ＭＳ 明朝" pitchFamily="17" charset="-128"/>
            </a:endParaRPr>
          </a:p>
          <a:p>
            <a:endParaRPr lang="en-US" altLang="ja-JP" sz="1600" dirty="0" smtClean="0">
              <a:latin typeface="+mn-lt"/>
              <a:ea typeface="ＭＳ 明朝" pitchFamily="17" charset="-128"/>
            </a:endParaRPr>
          </a:p>
          <a:p>
            <a:endParaRPr lang="en-US" altLang="ja-JP" sz="1400" dirty="0" smtClean="0">
              <a:latin typeface="+mn-lt"/>
              <a:ea typeface="ＭＳ 明朝" pitchFamily="17" charset="-128"/>
            </a:endParaRPr>
          </a:p>
          <a:p>
            <a:endParaRPr lang="en-US" altLang="ja-JP" sz="1400" dirty="0" smtClean="0">
              <a:latin typeface="+mn-lt"/>
              <a:ea typeface="ＭＳ 明朝" pitchFamily="17" charset="-128"/>
            </a:endParaRPr>
          </a:p>
          <a:p>
            <a:endParaRPr lang="en-US" altLang="ja-JP" sz="1400" dirty="0" smtClean="0">
              <a:latin typeface="+mn-lt"/>
              <a:ea typeface="ＭＳ 明朝" pitchFamily="17" charset="-128"/>
            </a:endParaRPr>
          </a:p>
          <a:p>
            <a:endParaRPr lang="ja-JP" altLang="ja-JP" sz="1400" dirty="0" smtClean="0">
              <a:latin typeface="+mn-lt"/>
              <a:ea typeface="ＭＳ 明朝" pitchFamily="17" charset="-128"/>
            </a:endParaRPr>
          </a:p>
        </p:txBody>
      </p:sp>
      <p:pic>
        <p:nvPicPr>
          <p:cNvPr id="5" name="図 4"/>
          <p:cNvPicPr/>
          <p:nvPr/>
        </p:nvPicPr>
        <p:blipFill>
          <a:blip r:embed="rId2" cstate="print"/>
          <a:srcRect/>
          <a:stretch>
            <a:fillRect/>
          </a:stretch>
        </p:blipFill>
        <p:spPr bwMode="auto">
          <a:xfrm>
            <a:off x="6084168" y="4149080"/>
            <a:ext cx="3059832" cy="270892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
            <a:ext cx="8134672" cy="332655"/>
          </a:xfrm>
        </p:spPr>
        <p:txBody>
          <a:bodyPr>
            <a:noAutofit/>
          </a:bodyPr>
          <a:lstStyle/>
          <a:p>
            <a:r>
              <a:rPr lang="ja-JP" altLang="en-US" sz="1800" b="1" dirty="0" smtClean="0"/>
              <a:t>７</a:t>
            </a:r>
            <a:r>
              <a:rPr lang="en-US" altLang="ja-JP" sz="1800" b="1" dirty="0" smtClean="0"/>
              <a:t>C</a:t>
            </a:r>
            <a:r>
              <a:rPr lang="ja-JP" altLang="ja-JP" sz="1800" b="1" dirty="0" err="1" smtClean="0"/>
              <a:t>．</a:t>
            </a:r>
            <a:r>
              <a:rPr lang="en-US" altLang="ja-JP" sz="1800" b="1" dirty="0" smtClean="0"/>
              <a:t>Multiplier Effect    </a:t>
            </a:r>
            <a:r>
              <a:rPr lang="ja-JP" altLang="ja-JP" sz="1800" b="1" dirty="0" smtClean="0"/>
              <a:t>乗数</a:t>
            </a:r>
            <a:r>
              <a:rPr lang="ja-JP" altLang="ja-JP" sz="1800" b="1" dirty="0" smtClean="0"/>
              <a:t>効果</a:t>
            </a:r>
            <a:endParaRPr lang="ja-JP" altLang="en-US" sz="1800" dirty="0" smtClean="0">
              <a:solidFill>
                <a:schemeClr val="tx1"/>
              </a:solidFill>
              <a:latin typeface="ＭＳ 明朝" pitchFamily="17" charset="-128"/>
              <a:ea typeface="ＭＳ ゴシック" pitchFamily="49" charset="-128"/>
            </a:endParaRPr>
          </a:p>
        </p:txBody>
      </p:sp>
      <p:sp>
        <p:nvSpPr>
          <p:cNvPr id="10243" name="Rectangle 3"/>
          <p:cNvSpPr>
            <a:spLocks noGrp="1" noChangeArrowheads="1"/>
          </p:cNvSpPr>
          <p:nvPr>
            <p:ph idx="1"/>
          </p:nvPr>
        </p:nvSpPr>
        <p:spPr>
          <a:xfrm>
            <a:off x="0" y="620688"/>
            <a:ext cx="8849544" cy="5788496"/>
          </a:xfrm>
        </p:spPr>
        <p:txBody>
          <a:bodyPr/>
          <a:lstStyle/>
          <a:p>
            <a:pPr algn="just" eaLnBrk="1" hangingPunct="1">
              <a:buFontTx/>
              <a:buNone/>
            </a:pPr>
            <a:endParaRPr lang="en-US" altLang="ja-JP" sz="1800" dirty="0" smtClean="0">
              <a:ea typeface="ＭＳ 明朝" pitchFamily="17" charset="-128"/>
            </a:endParaRPr>
          </a:p>
          <a:p>
            <a:pPr algn="just" eaLnBrk="1" hangingPunct="1">
              <a:buFontTx/>
              <a:buNone/>
            </a:pPr>
            <a:endParaRPr lang="en-US" altLang="ja-JP" sz="1800" dirty="0" smtClean="0">
              <a:ea typeface="ＭＳ 明朝" pitchFamily="17" charset="-128"/>
            </a:endParaRPr>
          </a:p>
          <a:p>
            <a:pPr algn="just" eaLnBrk="1" hangingPunct="1">
              <a:buFontTx/>
              <a:buNone/>
            </a:pPr>
            <a:endParaRPr lang="en-US" altLang="ja-JP" sz="1800" dirty="0" smtClean="0">
              <a:ea typeface="ＭＳ 明朝" pitchFamily="17" charset="-128"/>
            </a:endParaRPr>
          </a:p>
        </p:txBody>
      </p:sp>
      <p:sp>
        <p:nvSpPr>
          <p:cNvPr id="7" name="正方形/長方形 6"/>
          <p:cNvSpPr/>
          <p:nvPr/>
        </p:nvSpPr>
        <p:spPr>
          <a:xfrm>
            <a:off x="0" y="332656"/>
            <a:ext cx="9144000" cy="8987076"/>
          </a:xfrm>
          <a:prstGeom prst="rect">
            <a:avLst/>
          </a:prstGeom>
        </p:spPr>
        <p:txBody>
          <a:bodyPr wrap="square">
            <a:spAutoFit/>
          </a:bodyPr>
          <a:lstStyle/>
          <a:p>
            <a:r>
              <a:rPr lang="en-US" altLang="ja-JP" sz="1600" dirty="0" smtClean="0">
                <a:latin typeface="+mn-lt"/>
              </a:rPr>
              <a:t>Infinite </a:t>
            </a:r>
            <a:r>
              <a:rPr lang="en-US" altLang="ja-JP" sz="1600" dirty="0" smtClean="0">
                <a:latin typeface="+mn-lt"/>
              </a:rPr>
              <a:t>geometric series of 100 million yen + 100 million yen × 0.6 + 100 million yen × </a:t>
            </a:r>
            <a:r>
              <a:rPr lang="en-US" altLang="ja-JP" sz="1600" dirty="0" smtClean="0">
                <a:latin typeface="+mn-lt"/>
                <a:ea typeface="ＭＳ 明朝" pitchFamily="17" charset="-128"/>
              </a:rPr>
              <a:t>0.6</a:t>
            </a:r>
            <a:r>
              <a:rPr lang="en-US" altLang="ja-JP" sz="1600" baseline="30000" dirty="0" smtClean="0">
                <a:latin typeface="+mn-lt"/>
                <a:ea typeface="ＭＳ 明朝" pitchFamily="17" charset="-128"/>
              </a:rPr>
              <a:t>2</a:t>
            </a:r>
            <a:r>
              <a:rPr lang="ja-JP" altLang="ja-JP" sz="1600" dirty="0" smtClean="0">
                <a:latin typeface="+mn-lt"/>
                <a:ea typeface="ＭＳ 明朝" pitchFamily="17" charset="-128"/>
              </a:rPr>
              <a:t>＋…</a:t>
            </a:r>
            <a:r>
              <a:rPr lang="en-US" altLang="ja-JP" sz="1600" dirty="0" smtClean="0">
                <a:latin typeface="+mn-lt"/>
              </a:rPr>
              <a:t> …= ¥ 100 million x 1 / (1-0.6) = ¥ 100 million / 0.4 = 250 million yen</a:t>
            </a:r>
            <a:br>
              <a:rPr lang="en-US" altLang="ja-JP" sz="1600" dirty="0" smtClean="0">
                <a:latin typeface="+mn-lt"/>
              </a:rPr>
            </a:br>
            <a:r>
              <a:rPr lang="en-US" altLang="ja-JP" sz="1600" dirty="0" smtClean="0">
                <a:latin typeface="+mn-lt"/>
              </a:rPr>
              <a:t>Increase in independent expenditure </a:t>
            </a:r>
            <a:r>
              <a:rPr lang="en-US" altLang="ja-JP" sz="1600" i="1" dirty="0" err="1" smtClean="0">
                <a:latin typeface="+mn-lt"/>
                <a:ea typeface="ＭＳ 明朝" pitchFamily="17" charset="-128"/>
              </a:rPr>
              <a:t>dI</a:t>
            </a:r>
            <a:r>
              <a:rPr lang="en-US" altLang="ja-JP" sz="1600" i="1" dirty="0" smtClean="0">
                <a:latin typeface="+mn-lt"/>
                <a:ea typeface="ＭＳ 明朝" pitchFamily="17" charset="-128"/>
              </a:rPr>
              <a:t> </a:t>
            </a:r>
            <a:r>
              <a:rPr lang="en-US" altLang="ja-JP" sz="1600" dirty="0" smtClean="0">
                <a:latin typeface="+mn-lt"/>
              </a:rPr>
              <a:t>by 100 million yen increases income </a:t>
            </a:r>
            <a:r>
              <a:rPr lang="en-US" altLang="ja-JP" sz="1600" i="1" dirty="0" err="1" smtClean="0">
                <a:latin typeface="+mn-lt"/>
                <a:ea typeface="ＭＳ 明朝" pitchFamily="17" charset="-128"/>
              </a:rPr>
              <a:t>dY</a:t>
            </a:r>
            <a:r>
              <a:rPr lang="en-US" altLang="ja-JP" sz="1600" dirty="0" smtClean="0">
                <a:latin typeface="+mn-lt"/>
              </a:rPr>
              <a:t> by 2.5 times increase, 1 / (1 - c) = 2.5 multiplier</a:t>
            </a:r>
            <a:br>
              <a:rPr lang="en-US" altLang="ja-JP" sz="1600" dirty="0" smtClean="0">
                <a:latin typeface="+mn-lt"/>
              </a:rPr>
            </a:br>
            <a:r>
              <a:rPr lang="en-US" altLang="ja-JP" sz="1600" dirty="0" smtClean="0">
                <a:latin typeface="+mn-lt"/>
              </a:rPr>
              <a:t>Japan‘s marginal propensity to consume c is about 0.6, the multiplier is 2.5,</a:t>
            </a:r>
            <a:br>
              <a:rPr lang="en-US" altLang="ja-JP" sz="1600" dirty="0" smtClean="0">
                <a:latin typeface="+mn-lt"/>
              </a:rPr>
            </a:br>
            <a:r>
              <a:rPr lang="en-US" altLang="ja-JP" sz="1600" dirty="0" smtClean="0">
                <a:latin typeface="+mn-lt"/>
              </a:rPr>
              <a:t>America’s marginal propensity to consume is about 0.8, the multiplier is 1 / (1-0.8) = 5 twice as large as Japan</a:t>
            </a:r>
            <a:br>
              <a:rPr lang="en-US" altLang="ja-JP" sz="1600" dirty="0" smtClean="0">
                <a:latin typeface="+mn-lt"/>
              </a:rPr>
            </a:br>
            <a:r>
              <a:rPr lang="en-US" altLang="ja-JP" sz="1600" dirty="0" smtClean="0">
                <a:latin typeface="+mn-lt"/>
              </a:rPr>
              <a:t>How do savings increase in the multiplier process? Marginal propensity to save is </a:t>
            </a:r>
            <a:r>
              <a:rPr lang="en-US" altLang="ja-JP" sz="1600" i="1" dirty="0" smtClean="0">
                <a:latin typeface="+mn-lt"/>
              </a:rPr>
              <a:t>s </a:t>
            </a:r>
            <a:r>
              <a:rPr lang="en-US" altLang="ja-JP" sz="1600" dirty="0" smtClean="0">
                <a:latin typeface="+mn-lt"/>
              </a:rPr>
              <a:t>= 0.4, of 40 million yen out of the initial income increase of 100 million yen, savings increased, while 24 million yen of the next 600 million yen income increase is an increase in savings.</a:t>
            </a:r>
            <a:br>
              <a:rPr lang="en-US" altLang="ja-JP" sz="1600" dirty="0" smtClean="0">
                <a:latin typeface="+mn-lt"/>
              </a:rPr>
            </a:br>
            <a:r>
              <a:rPr lang="en-US" altLang="ja-JP" sz="1600" dirty="0" smtClean="0">
                <a:latin typeface="+mn-lt"/>
              </a:rPr>
              <a:t>Infinite geometric series of 100 million yen x 0.4 + 100 million </a:t>
            </a:r>
            <a:r>
              <a:rPr lang="ja-JP" altLang="ja-JP" sz="1600" dirty="0" smtClean="0">
                <a:latin typeface="+mn-lt"/>
                <a:ea typeface="ＭＳ 明朝" pitchFamily="17" charset="-128"/>
              </a:rPr>
              <a:t>×</a:t>
            </a:r>
            <a:r>
              <a:rPr lang="en-US" altLang="ja-JP" sz="1600" dirty="0" smtClean="0">
                <a:latin typeface="+mn-lt"/>
                <a:ea typeface="ＭＳ 明朝" pitchFamily="17" charset="-128"/>
              </a:rPr>
              <a:t>0.6</a:t>
            </a:r>
            <a:r>
              <a:rPr lang="ja-JP" altLang="ja-JP" sz="1600" dirty="0" smtClean="0">
                <a:latin typeface="+mn-lt"/>
                <a:ea typeface="ＭＳ 明朝" pitchFamily="17" charset="-128"/>
              </a:rPr>
              <a:t>×</a:t>
            </a:r>
            <a:r>
              <a:rPr lang="en-US" altLang="ja-JP" sz="1600" dirty="0" smtClean="0">
                <a:latin typeface="+mn-lt"/>
                <a:ea typeface="ＭＳ 明朝" pitchFamily="17" charset="-128"/>
              </a:rPr>
              <a:t>0.4 </a:t>
            </a:r>
            <a:r>
              <a:rPr lang="en-US" altLang="ja-JP" sz="1600" dirty="0" smtClean="0">
                <a:latin typeface="+mn-lt"/>
              </a:rPr>
              <a:t>+ 100 million </a:t>
            </a:r>
            <a:r>
              <a:rPr lang="ja-JP" altLang="ja-JP" sz="1600" dirty="0" smtClean="0">
                <a:latin typeface="+mn-lt"/>
                <a:ea typeface="ＭＳ 明朝" pitchFamily="17" charset="-128"/>
              </a:rPr>
              <a:t>×</a:t>
            </a:r>
            <a:r>
              <a:rPr lang="en-US" altLang="ja-JP" sz="1600" dirty="0" smtClean="0">
                <a:latin typeface="+mn-lt"/>
                <a:ea typeface="ＭＳ 明朝" pitchFamily="17" charset="-128"/>
              </a:rPr>
              <a:t>0.6</a:t>
            </a:r>
            <a:r>
              <a:rPr lang="en-US" altLang="ja-JP" sz="1600" baseline="30000" dirty="0" smtClean="0">
                <a:latin typeface="+mn-lt"/>
                <a:ea typeface="ＭＳ 明朝" pitchFamily="17" charset="-128"/>
              </a:rPr>
              <a:t>2</a:t>
            </a:r>
            <a:r>
              <a:rPr lang="ja-JP" altLang="ja-JP" sz="1600" dirty="0" smtClean="0">
                <a:latin typeface="+mn-lt"/>
                <a:ea typeface="ＭＳ 明朝" pitchFamily="17" charset="-128"/>
              </a:rPr>
              <a:t>×</a:t>
            </a:r>
            <a:r>
              <a:rPr lang="en-US" altLang="ja-JP" sz="1600" dirty="0" smtClean="0">
                <a:latin typeface="+mn-lt"/>
                <a:ea typeface="ＭＳ 明朝" pitchFamily="17" charset="-128"/>
              </a:rPr>
              <a:t>0.4 </a:t>
            </a:r>
            <a:r>
              <a:rPr lang="en-US" altLang="ja-JP" sz="1600" dirty="0" smtClean="0">
                <a:latin typeface="+mn-lt"/>
              </a:rPr>
              <a:t>+ ...</a:t>
            </a:r>
            <a:br>
              <a:rPr lang="en-US" altLang="ja-JP" sz="1600" dirty="0" smtClean="0">
                <a:latin typeface="+mn-lt"/>
              </a:rPr>
            </a:br>
            <a:r>
              <a:rPr lang="en-US" altLang="ja-JP" sz="1600" dirty="0" smtClean="0">
                <a:latin typeface="+mn-lt"/>
              </a:rPr>
              <a:t>= 100 million yen x 1 / (1-0.6) x 0.4 = 100 million yen</a:t>
            </a:r>
            <a:br>
              <a:rPr lang="en-US" altLang="ja-JP" sz="1600" dirty="0" smtClean="0">
                <a:latin typeface="+mn-lt"/>
              </a:rPr>
            </a:br>
            <a:r>
              <a:rPr lang="en-US" altLang="ja-JP" sz="1600" dirty="0" smtClean="0">
                <a:latin typeface="+mn-lt"/>
              </a:rPr>
              <a:t>Savings equal to the initial incremental investment of 100 million yen are generated, </a:t>
            </a:r>
            <a:r>
              <a:rPr lang="en-US" altLang="ja-JP" sz="1600" i="1" dirty="0" err="1" smtClean="0">
                <a:latin typeface="+mn-lt"/>
                <a:ea typeface="ＭＳ 明朝" pitchFamily="17" charset="-128"/>
              </a:rPr>
              <a:t>dI</a:t>
            </a:r>
            <a:r>
              <a:rPr lang="ja-JP" altLang="ja-JP" sz="1600" dirty="0" smtClean="0">
                <a:latin typeface="+mn-lt"/>
                <a:ea typeface="ＭＳ 明朝" pitchFamily="17" charset="-128"/>
              </a:rPr>
              <a:t>＝</a:t>
            </a:r>
            <a:r>
              <a:rPr lang="en-US" altLang="ja-JP" sz="1600" i="1" dirty="0" err="1" smtClean="0">
                <a:latin typeface="+mn-lt"/>
                <a:ea typeface="ＭＳ 明朝" pitchFamily="17" charset="-128"/>
              </a:rPr>
              <a:t>dS</a:t>
            </a:r>
            <a:r>
              <a:rPr lang="en-US" altLang="ja-JP" sz="1600" i="1" dirty="0" smtClean="0">
                <a:latin typeface="+mn-lt"/>
                <a:ea typeface="ＭＳ 明朝" pitchFamily="17" charset="-128"/>
              </a:rPr>
              <a:t> </a:t>
            </a:r>
            <a:r>
              <a:rPr lang="en-US" altLang="ja-JP" sz="1600" dirty="0" smtClean="0">
                <a:latin typeface="+mn-lt"/>
              </a:rPr>
              <a:t/>
            </a:r>
            <a:br>
              <a:rPr lang="en-US" altLang="ja-JP" sz="1600" dirty="0" smtClean="0">
                <a:latin typeface="+mn-lt"/>
              </a:rPr>
            </a:br>
            <a:r>
              <a:rPr lang="en-US" altLang="ja-JP" sz="1600" dirty="0" smtClean="0">
                <a:latin typeface="+mn-lt"/>
              </a:rPr>
              <a:t>The fact that the multiplier effect works is in the under-employment economy before full employment.</a:t>
            </a:r>
            <a:r>
              <a:rPr lang="ja-JP" altLang="en-US" sz="1600" dirty="0" smtClean="0">
                <a:latin typeface="+mn-lt"/>
              </a:rPr>
              <a:t>　</a:t>
            </a:r>
            <a:r>
              <a:rPr lang="en-US" altLang="ja-JP" sz="1600" dirty="0" smtClean="0">
                <a:latin typeface="+mn-lt"/>
              </a:rPr>
              <a:t>At full employment there is </a:t>
            </a:r>
            <a:r>
              <a:rPr lang="en-US" altLang="ja-JP" sz="1600" b="1" dirty="0" smtClean="0">
                <a:latin typeface="+mn-lt"/>
              </a:rPr>
              <a:t>no multiplier effect</a:t>
            </a:r>
            <a:r>
              <a:rPr lang="en-US" altLang="ja-JP" sz="1600" dirty="0" smtClean="0">
                <a:latin typeface="+mn-lt"/>
              </a:rPr>
              <a:t>, full employment constraint of multiplier </a:t>
            </a:r>
            <a:r>
              <a:rPr lang="en-US" altLang="ja-JP" sz="1600" dirty="0" smtClean="0">
                <a:latin typeface="+mn-lt"/>
              </a:rPr>
              <a:t>effect</a:t>
            </a:r>
          </a:p>
          <a:p>
            <a:r>
              <a:rPr lang="en-US" altLang="ja-JP" sz="1600" dirty="0" smtClean="0">
                <a:latin typeface="+mj-ea"/>
              </a:rPr>
              <a:t> </a:t>
            </a:r>
            <a:r>
              <a:rPr lang="en-US" altLang="ja-JP" sz="1400" dirty="0" smtClean="0">
                <a:latin typeface="+mj-ea"/>
                <a:ea typeface="+mj-ea"/>
              </a:rPr>
              <a:t>1</a:t>
            </a:r>
            <a:r>
              <a:rPr lang="ja-JP" altLang="ja-JP" sz="1400" dirty="0" smtClean="0">
                <a:latin typeface="+mj-ea"/>
                <a:ea typeface="+mj-ea"/>
              </a:rPr>
              <a:t>億円＋</a:t>
            </a:r>
            <a:r>
              <a:rPr lang="en-US" altLang="ja-JP" sz="1400" dirty="0" smtClean="0">
                <a:latin typeface="+mj-ea"/>
                <a:ea typeface="+mj-ea"/>
              </a:rPr>
              <a:t>1</a:t>
            </a:r>
            <a:r>
              <a:rPr lang="ja-JP" altLang="ja-JP" sz="1400" dirty="0" smtClean="0">
                <a:latin typeface="+mj-ea"/>
                <a:ea typeface="+mj-ea"/>
              </a:rPr>
              <a:t>億円×</a:t>
            </a:r>
            <a:r>
              <a:rPr lang="en-US" altLang="ja-JP" sz="1400" dirty="0" smtClean="0">
                <a:latin typeface="+mj-ea"/>
                <a:ea typeface="+mj-ea"/>
              </a:rPr>
              <a:t>0.6</a:t>
            </a:r>
            <a:r>
              <a:rPr lang="ja-JP" altLang="ja-JP" sz="1400" dirty="0" smtClean="0">
                <a:latin typeface="+mj-ea"/>
                <a:ea typeface="+mj-ea"/>
              </a:rPr>
              <a:t>＋</a:t>
            </a:r>
            <a:r>
              <a:rPr lang="en-US" altLang="ja-JP" sz="1400" dirty="0" smtClean="0">
                <a:latin typeface="+mj-ea"/>
                <a:ea typeface="+mj-ea"/>
              </a:rPr>
              <a:t>1</a:t>
            </a:r>
            <a:r>
              <a:rPr lang="ja-JP" altLang="ja-JP" sz="1400" dirty="0" smtClean="0">
                <a:latin typeface="+mj-ea"/>
                <a:ea typeface="+mj-ea"/>
              </a:rPr>
              <a:t>億円×</a:t>
            </a:r>
            <a:r>
              <a:rPr lang="en-US" altLang="ja-JP" sz="1400" dirty="0" smtClean="0">
                <a:latin typeface="+mj-ea"/>
                <a:ea typeface="+mj-ea"/>
              </a:rPr>
              <a:t>0.6</a:t>
            </a:r>
            <a:r>
              <a:rPr lang="en-US" altLang="ja-JP" sz="1400" baseline="30000" dirty="0" smtClean="0">
                <a:latin typeface="+mj-ea"/>
                <a:ea typeface="+mj-ea"/>
              </a:rPr>
              <a:t>2</a:t>
            </a:r>
            <a:r>
              <a:rPr lang="ja-JP" altLang="ja-JP" sz="1400" dirty="0" smtClean="0">
                <a:latin typeface="+mj-ea"/>
                <a:ea typeface="+mj-ea"/>
              </a:rPr>
              <a:t>＋…という無限等比級数＝</a:t>
            </a:r>
            <a:r>
              <a:rPr lang="en-US" altLang="ja-JP" sz="1400" dirty="0" smtClean="0">
                <a:latin typeface="+mj-ea"/>
                <a:ea typeface="+mj-ea"/>
              </a:rPr>
              <a:t>1</a:t>
            </a:r>
            <a:r>
              <a:rPr lang="ja-JP" altLang="ja-JP" sz="1400" dirty="0" smtClean="0">
                <a:latin typeface="+mj-ea"/>
                <a:ea typeface="+mj-ea"/>
              </a:rPr>
              <a:t>億円×</a:t>
            </a:r>
            <a:r>
              <a:rPr lang="en-US" altLang="ja-JP" sz="1400" dirty="0" smtClean="0">
                <a:latin typeface="+mj-ea"/>
                <a:ea typeface="+mj-ea"/>
              </a:rPr>
              <a:t>1</a:t>
            </a:r>
            <a:r>
              <a:rPr lang="ja-JP" altLang="ja-JP" sz="1400" dirty="0" smtClean="0">
                <a:latin typeface="+mj-ea"/>
                <a:ea typeface="+mj-ea"/>
              </a:rPr>
              <a:t>／（</a:t>
            </a:r>
            <a:r>
              <a:rPr lang="en-US" altLang="ja-JP" sz="1400" dirty="0" smtClean="0">
                <a:latin typeface="+mj-ea"/>
                <a:ea typeface="+mj-ea"/>
              </a:rPr>
              <a:t>1</a:t>
            </a:r>
            <a:r>
              <a:rPr lang="ja-JP" altLang="ja-JP" sz="1400" dirty="0" smtClean="0">
                <a:latin typeface="+mj-ea"/>
                <a:ea typeface="+mj-ea"/>
              </a:rPr>
              <a:t>－</a:t>
            </a:r>
            <a:r>
              <a:rPr lang="en-US" altLang="ja-JP" sz="1400" dirty="0" smtClean="0">
                <a:latin typeface="+mj-ea"/>
                <a:ea typeface="+mj-ea"/>
              </a:rPr>
              <a:t>0.6</a:t>
            </a:r>
            <a:r>
              <a:rPr lang="ja-JP" altLang="ja-JP" sz="1400" dirty="0" smtClean="0">
                <a:latin typeface="+mj-ea"/>
                <a:ea typeface="+mj-ea"/>
              </a:rPr>
              <a:t>）＝</a:t>
            </a:r>
            <a:r>
              <a:rPr lang="en-US" altLang="ja-JP" sz="1400" dirty="0" smtClean="0">
                <a:latin typeface="+mj-ea"/>
                <a:ea typeface="+mj-ea"/>
              </a:rPr>
              <a:t>1</a:t>
            </a:r>
            <a:r>
              <a:rPr lang="ja-JP" altLang="ja-JP" sz="1400" dirty="0" smtClean="0">
                <a:latin typeface="+mj-ea"/>
                <a:ea typeface="+mj-ea"/>
              </a:rPr>
              <a:t>億円／</a:t>
            </a:r>
            <a:r>
              <a:rPr lang="en-US" altLang="ja-JP" sz="1400" dirty="0" smtClean="0">
                <a:latin typeface="+mj-ea"/>
                <a:ea typeface="+mj-ea"/>
              </a:rPr>
              <a:t>0.4</a:t>
            </a:r>
            <a:r>
              <a:rPr lang="ja-JP" altLang="ja-JP" sz="1400" dirty="0" smtClean="0">
                <a:latin typeface="+mj-ea"/>
                <a:ea typeface="+mj-ea"/>
              </a:rPr>
              <a:t>＝</a:t>
            </a:r>
            <a:r>
              <a:rPr lang="en-US" altLang="ja-JP" sz="1400" dirty="0" smtClean="0">
                <a:latin typeface="+mj-ea"/>
                <a:ea typeface="+mj-ea"/>
              </a:rPr>
              <a:t>2.5</a:t>
            </a:r>
            <a:r>
              <a:rPr lang="ja-JP" altLang="ja-JP" sz="1400" dirty="0" smtClean="0">
                <a:latin typeface="+mj-ea"/>
                <a:ea typeface="+mj-ea"/>
              </a:rPr>
              <a:t>億円</a:t>
            </a:r>
          </a:p>
          <a:p>
            <a:r>
              <a:rPr lang="en-US" altLang="ja-JP" sz="1400" dirty="0" smtClean="0">
                <a:latin typeface="+mj-ea"/>
                <a:ea typeface="+mj-ea"/>
              </a:rPr>
              <a:t> 1</a:t>
            </a:r>
            <a:r>
              <a:rPr lang="ja-JP" altLang="ja-JP" sz="1400" dirty="0" smtClean="0">
                <a:latin typeface="+mj-ea"/>
                <a:ea typeface="+mj-ea"/>
              </a:rPr>
              <a:t>億円の独立支出の増加</a:t>
            </a:r>
            <a:r>
              <a:rPr lang="en-US" altLang="ja-JP" sz="1400" i="1" dirty="0" err="1" smtClean="0">
                <a:latin typeface="+mj-ea"/>
                <a:ea typeface="+mj-ea"/>
              </a:rPr>
              <a:t>dI</a:t>
            </a:r>
            <a:r>
              <a:rPr lang="ja-JP" altLang="ja-JP" sz="1400" dirty="0" smtClean="0">
                <a:latin typeface="+mj-ea"/>
                <a:ea typeface="+mj-ea"/>
              </a:rPr>
              <a:t>が</a:t>
            </a:r>
            <a:r>
              <a:rPr lang="en-US" altLang="ja-JP" sz="1400" dirty="0" smtClean="0">
                <a:latin typeface="+mj-ea"/>
                <a:ea typeface="+mj-ea"/>
              </a:rPr>
              <a:t>2.5</a:t>
            </a:r>
            <a:r>
              <a:rPr lang="ja-JP" altLang="ja-JP" sz="1400" dirty="0" smtClean="0">
                <a:latin typeface="+mj-ea"/>
                <a:ea typeface="+mj-ea"/>
              </a:rPr>
              <a:t>倍の所得の増加</a:t>
            </a:r>
            <a:r>
              <a:rPr lang="en-US" altLang="ja-JP" sz="1400" i="1" dirty="0" err="1" smtClean="0">
                <a:latin typeface="+mj-ea"/>
                <a:ea typeface="+mj-ea"/>
              </a:rPr>
              <a:t>dY</a:t>
            </a:r>
            <a:r>
              <a:rPr lang="ja-JP" altLang="ja-JP" sz="1400" i="1" dirty="0" err="1" smtClean="0">
                <a:latin typeface="+mj-ea"/>
                <a:ea typeface="+mj-ea"/>
              </a:rPr>
              <a:t>、</a:t>
            </a:r>
            <a:r>
              <a:rPr lang="en-US" altLang="ja-JP" sz="1400" dirty="0" smtClean="0">
                <a:latin typeface="+mj-ea"/>
                <a:ea typeface="+mj-ea"/>
              </a:rPr>
              <a:t>1/(1</a:t>
            </a:r>
            <a:r>
              <a:rPr lang="ja-JP" altLang="ja-JP" sz="1400" dirty="0" smtClean="0">
                <a:latin typeface="+mj-ea"/>
                <a:ea typeface="+mj-ea"/>
              </a:rPr>
              <a:t>－</a:t>
            </a:r>
            <a:r>
              <a:rPr lang="en-US" altLang="ja-JP" sz="1400" i="1" dirty="0" smtClean="0">
                <a:latin typeface="+mj-ea"/>
                <a:ea typeface="+mj-ea"/>
              </a:rPr>
              <a:t>c</a:t>
            </a:r>
            <a:r>
              <a:rPr lang="en-US" altLang="ja-JP" sz="1400" dirty="0" smtClean="0">
                <a:latin typeface="+mj-ea"/>
                <a:ea typeface="+mj-ea"/>
              </a:rPr>
              <a:t>)</a:t>
            </a:r>
            <a:r>
              <a:rPr lang="ja-JP" altLang="ja-JP" sz="1400" dirty="0" smtClean="0">
                <a:latin typeface="+mj-ea"/>
                <a:ea typeface="+mj-ea"/>
              </a:rPr>
              <a:t>＝</a:t>
            </a:r>
            <a:r>
              <a:rPr lang="en-US" altLang="ja-JP" sz="1400" dirty="0" smtClean="0">
                <a:latin typeface="+mj-ea"/>
                <a:ea typeface="+mj-ea"/>
              </a:rPr>
              <a:t>2.5</a:t>
            </a:r>
            <a:r>
              <a:rPr lang="ja-JP" altLang="ja-JP" sz="1400" dirty="0" smtClean="0">
                <a:latin typeface="+mj-ea"/>
                <a:ea typeface="+mj-ea"/>
              </a:rPr>
              <a:t>が乗数</a:t>
            </a:r>
          </a:p>
          <a:p>
            <a:r>
              <a:rPr lang="ja-JP" altLang="ja-JP" sz="1400" dirty="0" smtClean="0">
                <a:latin typeface="+mj-ea"/>
                <a:ea typeface="+mj-ea"/>
              </a:rPr>
              <a:t>日本の限界消費性向</a:t>
            </a:r>
            <a:r>
              <a:rPr lang="en-US" altLang="ja-JP" sz="1400" i="1" dirty="0" smtClean="0">
                <a:latin typeface="+mj-ea"/>
                <a:ea typeface="+mj-ea"/>
              </a:rPr>
              <a:t>c</a:t>
            </a:r>
            <a:r>
              <a:rPr lang="ja-JP" altLang="ja-JP" sz="1400" dirty="0" smtClean="0">
                <a:latin typeface="+mj-ea"/>
                <a:ea typeface="+mj-ea"/>
              </a:rPr>
              <a:t>は約</a:t>
            </a:r>
            <a:r>
              <a:rPr lang="en-US" altLang="ja-JP" sz="1400" dirty="0" smtClean="0">
                <a:latin typeface="+mj-ea"/>
                <a:ea typeface="+mj-ea"/>
              </a:rPr>
              <a:t>0.6</a:t>
            </a:r>
            <a:r>
              <a:rPr lang="ja-JP" altLang="ja-JP" sz="1400" dirty="0" smtClean="0">
                <a:latin typeface="+mj-ea"/>
                <a:ea typeface="+mj-ea"/>
              </a:rPr>
              <a:t>で乗数は</a:t>
            </a:r>
            <a:r>
              <a:rPr lang="en-US" altLang="ja-JP" sz="1400" dirty="0" smtClean="0">
                <a:latin typeface="+mj-ea"/>
                <a:ea typeface="+mj-ea"/>
              </a:rPr>
              <a:t>2.5</a:t>
            </a:r>
            <a:r>
              <a:rPr lang="ja-JP" altLang="ja-JP" sz="1400" dirty="0" err="1" smtClean="0">
                <a:latin typeface="+mj-ea"/>
                <a:ea typeface="+mj-ea"/>
              </a:rPr>
              <a:t>、</a:t>
            </a:r>
            <a:r>
              <a:rPr lang="ja-JP" altLang="en-US" sz="1400" dirty="0" smtClean="0">
                <a:latin typeface="+mj-ea"/>
                <a:ea typeface="+mj-ea"/>
              </a:rPr>
              <a:t>米国</a:t>
            </a:r>
            <a:r>
              <a:rPr lang="ja-JP" altLang="ja-JP" sz="1400" dirty="0" smtClean="0">
                <a:latin typeface="+mj-ea"/>
                <a:ea typeface="+mj-ea"/>
              </a:rPr>
              <a:t>の限界消費性向は約</a:t>
            </a:r>
            <a:r>
              <a:rPr lang="en-US" altLang="ja-JP" sz="1400" dirty="0" smtClean="0">
                <a:latin typeface="+mj-ea"/>
                <a:ea typeface="+mj-ea"/>
              </a:rPr>
              <a:t>0.8</a:t>
            </a:r>
            <a:r>
              <a:rPr lang="ja-JP" altLang="ja-JP" sz="1400" dirty="0" smtClean="0">
                <a:latin typeface="+mj-ea"/>
                <a:ea typeface="+mj-ea"/>
              </a:rPr>
              <a:t>で、乗数は</a:t>
            </a:r>
            <a:r>
              <a:rPr lang="en-US" altLang="ja-JP" sz="1400" dirty="0" smtClean="0">
                <a:latin typeface="+mj-ea"/>
                <a:ea typeface="+mj-ea"/>
              </a:rPr>
              <a:t>1/(1</a:t>
            </a:r>
            <a:r>
              <a:rPr lang="ja-JP" altLang="ja-JP" sz="1400" dirty="0" smtClean="0">
                <a:latin typeface="+mj-ea"/>
                <a:ea typeface="+mj-ea"/>
              </a:rPr>
              <a:t>－</a:t>
            </a:r>
            <a:r>
              <a:rPr lang="en-US" altLang="ja-JP" sz="1400" dirty="0" smtClean="0">
                <a:latin typeface="+mj-ea"/>
                <a:ea typeface="+mj-ea"/>
              </a:rPr>
              <a:t>0.8)</a:t>
            </a:r>
            <a:r>
              <a:rPr lang="ja-JP" altLang="ja-JP" sz="1400" dirty="0" smtClean="0">
                <a:latin typeface="+mj-ea"/>
                <a:ea typeface="+mj-ea"/>
              </a:rPr>
              <a:t>＝</a:t>
            </a:r>
            <a:r>
              <a:rPr lang="en-US" altLang="ja-JP" sz="1400" dirty="0" smtClean="0">
                <a:latin typeface="+mj-ea"/>
                <a:ea typeface="+mj-ea"/>
              </a:rPr>
              <a:t>5</a:t>
            </a:r>
            <a:r>
              <a:rPr lang="ja-JP" altLang="en-US" sz="1400" dirty="0" smtClean="0">
                <a:latin typeface="+mj-ea"/>
                <a:ea typeface="+mj-ea"/>
              </a:rPr>
              <a:t>　日本の</a:t>
            </a:r>
            <a:r>
              <a:rPr lang="en-US" altLang="ja-JP" sz="1400" dirty="0" smtClean="0">
                <a:latin typeface="+mj-ea"/>
                <a:ea typeface="+mj-ea"/>
              </a:rPr>
              <a:t>2</a:t>
            </a:r>
            <a:r>
              <a:rPr lang="ja-JP" altLang="en-US" sz="1400" dirty="0" smtClean="0">
                <a:latin typeface="+mj-ea"/>
                <a:ea typeface="+mj-ea"/>
              </a:rPr>
              <a:t>倍</a:t>
            </a:r>
            <a:endParaRPr lang="ja-JP" altLang="ja-JP" sz="1400" dirty="0" smtClean="0">
              <a:latin typeface="+mj-ea"/>
              <a:ea typeface="+mj-ea"/>
            </a:endParaRPr>
          </a:p>
          <a:p>
            <a:r>
              <a:rPr lang="ja-JP" altLang="ja-JP" sz="1400" dirty="0" smtClean="0">
                <a:latin typeface="+mj-ea"/>
                <a:ea typeface="+mj-ea"/>
              </a:rPr>
              <a:t>　乗数過程で貯蓄はどれだけ増えるか。限界貯蓄性向は</a:t>
            </a:r>
            <a:r>
              <a:rPr lang="en-US" altLang="ja-JP" sz="1400" i="1" dirty="0" smtClean="0">
                <a:latin typeface="+mj-ea"/>
                <a:ea typeface="+mj-ea"/>
              </a:rPr>
              <a:t>s</a:t>
            </a:r>
            <a:r>
              <a:rPr lang="ja-JP" altLang="ja-JP" sz="1400" dirty="0" smtClean="0">
                <a:latin typeface="+mj-ea"/>
                <a:ea typeface="+mj-ea"/>
              </a:rPr>
              <a:t>＝</a:t>
            </a:r>
            <a:r>
              <a:rPr lang="en-US" altLang="ja-JP" sz="1400" dirty="0" smtClean="0">
                <a:latin typeface="+mj-ea"/>
                <a:ea typeface="+mj-ea"/>
              </a:rPr>
              <a:t>0.4</a:t>
            </a:r>
            <a:r>
              <a:rPr lang="ja-JP" altLang="ja-JP" sz="1400" dirty="0" err="1" smtClean="0">
                <a:latin typeface="+mj-ea"/>
                <a:ea typeface="+mj-ea"/>
              </a:rPr>
              <a:t>、</a:t>
            </a:r>
            <a:r>
              <a:rPr lang="ja-JP" altLang="ja-JP" sz="1400" dirty="0" smtClean="0">
                <a:latin typeface="+mj-ea"/>
                <a:ea typeface="+mj-ea"/>
              </a:rPr>
              <a:t>当初の</a:t>
            </a:r>
            <a:r>
              <a:rPr lang="en-US" altLang="ja-JP" sz="1400" dirty="0" smtClean="0">
                <a:latin typeface="+mj-ea"/>
                <a:ea typeface="+mj-ea"/>
              </a:rPr>
              <a:t>1</a:t>
            </a:r>
            <a:r>
              <a:rPr lang="ja-JP" altLang="ja-JP" sz="1400" dirty="0" smtClean="0">
                <a:latin typeface="+mj-ea"/>
                <a:ea typeface="+mj-ea"/>
              </a:rPr>
              <a:t>億円の所得増加のうち</a:t>
            </a:r>
            <a:r>
              <a:rPr lang="en-US" altLang="ja-JP" sz="1400" dirty="0" smtClean="0">
                <a:latin typeface="+mj-ea"/>
                <a:ea typeface="+mj-ea"/>
              </a:rPr>
              <a:t>4000</a:t>
            </a:r>
            <a:r>
              <a:rPr lang="ja-JP" altLang="en-US" sz="1400" dirty="0" smtClean="0">
                <a:latin typeface="+mj-ea"/>
                <a:ea typeface="+mj-ea"/>
              </a:rPr>
              <a:t>万</a:t>
            </a:r>
            <a:r>
              <a:rPr lang="ja-JP" altLang="ja-JP" sz="1400" dirty="0" smtClean="0">
                <a:latin typeface="+mj-ea"/>
                <a:ea typeface="+mj-ea"/>
              </a:rPr>
              <a:t>円が貯蓄の増加となり、次の</a:t>
            </a:r>
            <a:r>
              <a:rPr lang="en-US" altLang="ja-JP" sz="1400" dirty="0" smtClean="0">
                <a:latin typeface="+mj-ea"/>
                <a:ea typeface="+mj-ea"/>
              </a:rPr>
              <a:t>6000</a:t>
            </a:r>
            <a:r>
              <a:rPr lang="ja-JP" altLang="en-US" sz="1400" dirty="0" smtClean="0">
                <a:latin typeface="+mj-ea"/>
                <a:ea typeface="+mj-ea"/>
              </a:rPr>
              <a:t>万</a:t>
            </a:r>
            <a:r>
              <a:rPr lang="ja-JP" altLang="ja-JP" sz="1400" dirty="0" smtClean="0">
                <a:latin typeface="+mj-ea"/>
                <a:ea typeface="+mj-ea"/>
              </a:rPr>
              <a:t>円の所得増加のうち</a:t>
            </a:r>
            <a:r>
              <a:rPr lang="en-US" altLang="ja-JP" sz="1400" dirty="0" smtClean="0">
                <a:latin typeface="+mj-ea"/>
                <a:ea typeface="+mj-ea"/>
              </a:rPr>
              <a:t>2400</a:t>
            </a:r>
            <a:r>
              <a:rPr lang="ja-JP" altLang="en-US" sz="1400" dirty="0" smtClean="0">
                <a:latin typeface="+mj-ea"/>
                <a:ea typeface="+mj-ea"/>
              </a:rPr>
              <a:t>万</a:t>
            </a:r>
            <a:r>
              <a:rPr lang="ja-JP" altLang="ja-JP" sz="1400" dirty="0" smtClean="0">
                <a:latin typeface="+mj-ea"/>
                <a:ea typeface="+mj-ea"/>
              </a:rPr>
              <a:t>円が貯蓄の増加、</a:t>
            </a:r>
          </a:p>
          <a:p>
            <a:r>
              <a:rPr lang="en-US" altLang="ja-JP" sz="1400" dirty="0" smtClean="0">
                <a:latin typeface="+mj-ea"/>
                <a:ea typeface="+mj-ea"/>
              </a:rPr>
              <a:t>1</a:t>
            </a:r>
            <a:r>
              <a:rPr lang="ja-JP" altLang="ja-JP" sz="1400" dirty="0" smtClean="0">
                <a:latin typeface="+mj-ea"/>
                <a:ea typeface="+mj-ea"/>
              </a:rPr>
              <a:t>億円×</a:t>
            </a:r>
            <a:r>
              <a:rPr lang="en-US" altLang="ja-JP" sz="1400" dirty="0" smtClean="0">
                <a:latin typeface="+mj-ea"/>
                <a:ea typeface="+mj-ea"/>
              </a:rPr>
              <a:t>0.4</a:t>
            </a:r>
            <a:r>
              <a:rPr lang="ja-JP" altLang="ja-JP" sz="1400" dirty="0" smtClean="0">
                <a:latin typeface="+mj-ea"/>
                <a:ea typeface="+mj-ea"/>
              </a:rPr>
              <a:t>＋</a:t>
            </a:r>
            <a:r>
              <a:rPr lang="en-US" altLang="ja-JP" sz="1400" dirty="0" smtClean="0">
                <a:latin typeface="+mj-ea"/>
                <a:ea typeface="+mj-ea"/>
              </a:rPr>
              <a:t>1</a:t>
            </a:r>
            <a:r>
              <a:rPr lang="ja-JP" altLang="ja-JP" sz="1400" dirty="0" smtClean="0">
                <a:latin typeface="+mj-ea"/>
                <a:ea typeface="+mj-ea"/>
              </a:rPr>
              <a:t>億円×</a:t>
            </a:r>
            <a:r>
              <a:rPr lang="en-US" altLang="ja-JP" sz="1400" dirty="0" smtClean="0">
                <a:latin typeface="+mj-ea"/>
                <a:ea typeface="+mj-ea"/>
              </a:rPr>
              <a:t>0.6</a:t>
            </a:r>
            <a:r>
              <a:rPr lang="ja-JP" altLang="ja-JP" sz="1400" dirty="0" smtClean="0">
                <a:latin typeface="+mj-ea"/>
                <a:ea typeface="+mj-ea"/>
              </a:rPr>
              <a:t>×</a:t>
            </a:r>
            <a:r>
              <a:rPr lang="en-US" altLang="ja-JP" sz="1400" dirty="0" smtClean="0">
                <a:latin typeface="+mj-ea"/>
                <a:ea typeface="+mj-ea"/>
              </a:rPr>
              <a:t>0.4</a:t>
            </a:r>
            <a:r>
              <a:rPr lang="ja-JP" altLang="ja-JP" sz="1400" dirty="0" smtClean="0">
                <a:latin typeface="+mj-ea"/>
                <a:ea typeface="+mj-ea"/>
              </a:rPr>
              <a:t>＋</a:t>
            </a:r>
            <a:r>
              <a:rPr lang="en-US" altLang="ja-JP" sz="1400" dirty="0" smtClean="0">
                <a:latin typeface="+mj-ea"/>
                <a:ea typeface="+mj-ea"/>
              </a:rPr>
              <a:t>1</a:t>
            </a:r>
            <a:r>
              <a:rPr lang="ja-JP" altLang="ja-JP" sz="1400" dirty="0" smtClean="0">
                <a:latin typeface="+mj-ea"/>
                <a:ea typeface="+mj-ea"/>
              </a:rPr>
              <a:t>億円×</a:t>
            </a:r>
            <a:r>
              <a:rPr lang="en-US" altLang="ja-JP" sz="1400" dirty="0" smtClean="0">
                <a:latin typeface="+mj-ea"/>
                <a:ea typeface="+mj-ea"/>
              </a:rPr>
              <a:t>0.6</a:t>
            </a:r>
            <a:r>
              <a:rPr lang="en-US" altLang="ja-JP" sz="1400" baseline="30000" dirty="0" smtClean="0">
                <a:latin typeface="+mj-ea"/>
                <a:ea typeface="+mj-ea"/>
              </a:rPr>
              <a:t>2</a:t>
            </a:r>
            <a:r>
              <a:rPr lang="ja-JP" altLang="ja-JP" sz="1400" dirty="0" smtClean="0">
                <a:latin typeface="+mj-ea"/>
                <a:ea typeface="+mj-ea"/>
              </a:rPr>
              <a:t>×</a:t>
            </a:r>
            <a:r>
              <a:rPr lang="en-US" altLang="ja-JP" sz="1400" dirty="0" smtClean="0">
                <a:latin typeface="+mj-ea"/>
                <a:ea typeface="+mj-ea"/>
              </a:rPr>
              <a:t>0.4</a:t>
            </a:r>
            <a:r>
              <a:rPr lang="ja-JP" altLang="ja-JP" sz="1400" dirty="0" smtClean="0">
                <a:latin typeface="+mj-ea"/>
                <a:ea typeface="+mj-ea"/>
              </a:rPr>
              <a:t>＋…という無限等比級数＝</a:t>
            </a:r>
            <a:r>
              <a:rPr lang="en-US" altLang="ja-JP" sz="1400" dirty="0" smtClean="0">
                <a:latin typeface="+mj-ea"/>
                <a:ea typeface="+mj-ea"/>
              </a:rPr>
              <a:t>1</a:t>
            </a:r>
            <a:r>
              <a:rPr lang="ja-JP" altLang="ja-JP" sz="1400" dirty="0" smtClean="0">
                <a:latin typeface="+mj-ea"/>
                <a:ea typeface="+mj-ea"/>
              </a:rPr>
              <a:t>億円×</a:t>
            </a:r>
            <a:r>
              <a:rPr lang="en-US" altLang="ja-JP" sz="1400" dirty="0" smtClean="0">
                <a:latin typeface="+mj-ea"/>
                <a:ea typeface="+mj-ea"/>
              </a:rPr>
              <a:t>1/</a:t>
            </a:r>
            <a:r>
              <a:rPr lang="ja-JP" altLang="ja-JP" sz="1400" dirty="0" smtClean="0">
                <a:latin typeface="+mj-ea"/>
                <a:ea typeface="+mj-ea"/>
              </a:rPr>
              <a:t>（</a:t>
            </a:r>
            <a:r>
              <a:rPr lang="en-US" altLang="ja-JP" sz="1400" dirty="0" smtClean="0">
                <a:latin typeface="+mj-ea"/>
                <a:ea typeface="+mj-ea"/>
              </a:rPr>
              <a:t>1</a:t>
            </a:r>
            <a:r>
              <a:rPr lang="ja-JP" altLang="ja-JP" sz="1400" dirty="0" smtClean="0">
                <a:latin typeface="+mj-ea"/>
                <a:ea typeface="+mj-ea"/>
              </a:rPr>
              <a:t>－</a:t>
            </a:r>
            <a:r>
              <a:rPr lang="en-US" altLang="ja-JP" sz="1400" dirty="0" smtClean="0">
                <a:latin typeface="+mj-ea"/>
                <a:ea typeface="+mj-ea"/>
              </a:rPr>
              <a:t>0.6</a:t>
            </a:r>
            <a:r>
              <a:rPr lang="ja-JP" altLang="ja-JP" sz="1400" dirty="0" smtClean="0">
                <a:latin typeface="+mj-ea"/>
                <a:ea typeface="+mj-ea"/>
              </a:rPr>
              <a:t>）×</a:t>
            </a:r>
            <a:r>
              <a:rPr lang="en-US" altLang="ja-JP" sz="1400" dirty="0" smtClean="0">
                <a:latin typeface="+mj-ea"/>
                <a:ea typeface="+mj-ea"/>
              </a:rPr>
              <a:t>0.4</a:t>
            </a:r>
            <a:r>
              <a:rPr lang="ja-JP" altLang="ja-JP" sz="1400" dirty="0" smtClean="0">
                <a:latin typeface="+mj-ea"/>
                <a:ea typeface="+mj-ea"/>
              </a:rPr>
              <a:t>＝</a:t>
            </a:r>
            <a:r>
              <a:rPr lang="en-US" altLang="ja-JP" sz="1400" dirty="0" smtClean="0">
                <a:latin typeface="+mj-ea"/>
                <a:ea typeface="+mj-ea"/>
              </a:rPr>
              <a:t>1</a:t>
            </a:r>
            <a:r>
              <a:rPr lang="ja-JP" altLang="ja-JP" sz="1400" dirty="0" smtClean="0">
                <a:latin typeface="+mj-ea"/>
                <a:ea typeface="+mj-ea"/>
              </a:rPr>
              <a:t>億円</a:t>
            </a:r>
          </a:p>
          <a:p>
            <a:r>
              <a:rPr lang="ja-JP" altLang="ja-JP" sz="1400" dirty="0" smtClean="0">
                <a:latin typeface="+mj-ea"/>
                <a:ea typeface="+mj-ea"/>
              </a:rPr>
              <a:t>　当初の独立投資の増加額</a:t>
            </a:r>
            <a:r>
              <a:rPr lang="en-US" altLang="ja-JP" sz="1400" dirty="0" smtClean="0">
                <a:latin typeface="+mj-ea"/>
                <a:ea typeface="+mj-ea"/>
              </a:rPr>
              <a:t>1</a:t>
            </a:r>
            <a:r>
              <a:rPr lang="ja-JP" altLang="ja-JP" sz="1400" dirty="0" smtClean="0">
                <a:latin typeface="+mj-ea"/>
                <a:ea typeface="+mj-ea"/>
              </a:rPr>
              <a:t>億円と同額の貯蓄が生成、</a:t>
            </a:r>
            <a:r>
              <a:rPr lang="en-US" altLang="ja-JP" sz="1400" i="1" dirty="0" err="1" smtClean="0">
                <a:latin typeface="+mj-ea"/>
                <a:ea typeface="+mj-ea"/>
              </a:rPr>
              <a:t>dI</a:t>
            </a:r>
            <a:r>
              <a:rPr lang="ja-JP" altLang="ja-JP" sz="1400" dirty="0" smtClean="0">
                <a:latin typeface="+mj-ea"/>
                <a:ea typeface="+mj-ea"/>
              </a:rPr>
              <a:t>＝</a:t>
            </a:r>
            <a:r>
              <a:rPr lang="en-US" altLang="ja-JP" sz="1400" i="1" dirty="0" err="1" smtClean="0">
                <a:latin typeface="+mj-ea"/>
                <a:ea typeface="+mj-ea"/>
              </a:rPr>
              <a:t>dS</a:t>
            </a:r>
            <a:endParaRPr lang="ja-JP" altLang="ja-JP" sz="1400" dirty="0" smtClean="0">
              <a:latin typeface="+mj-ea"/>
              <a:ea typeface="+mj-ea"/>
            </a:endParaRPr>
          </a:p>
          <a:p>
            <a:r>
              <a:rPr lang="ja-JP" altLang="ja-JP" sz="1400" dirty="0" smtClean="0">
                <a:latin typeface="+mj-ea"/>
                <a:ea typeface="+mj-ea"/>
              </a:rPr>
              <a:t>　乗数効果が働くのはあくまで完全雇用にいたる前の不完全雇用経済</a:t>
            </a:r>
          </a:p>
          <a:p>
            <a:r>
              <a:rPr lang="ja-JP" altLang="ja-JP" sz="1400" dirty="0" smtClean="0">
                <a:latin typeface="+mj-ea"/>
                <a:ea typeface="+mj-ea"/>
              </a:rPr>
              <a:t>　</a:t>
            </a:r>
            <a:r>
              <a:rPr lang="ja-JP" altLang="ja-JP" sz="1400" b="1" dirty="0" smtClean="0">
                <a:latin typeface="+mj-ea"/>
                <a:ea typeface="+mj-ea"/>
              </a:rPr>
              <a:t>完全雇用では乗数効果はない</a:t>
            </a:r>
            <a:r>
              <a:rPr lang="ja-JP" altLang="ja-JP" sz="1400" dirty="0" smtClean="0">
                <a:latin typeface="+mj-ea"/>
                <a:ea typeface="+mj-ea"/>
              </a:rPr>
              <a:t>、</a:t>
            </a:r>
            <a:r>
              <a:rPr lang="ja-JP" altLang="ja-JP" sz="1400" b="1" dirty="0" smtClean="0">
                <a:latin typeface="+mj-ea"/>
                <a:ea typeface="+mj-ea"/>
              </a:rPr>
              <a:t>乗数効果の完全雇用制約</a:t>
            </a:r>
            <a:endParaRPr lang="en-US" altLang="ja-JP" sz="1400" b="1" dirty="0" smtClean="0">
              <a:latin typeface="+mj-ea"/>
              <a:ea typeface="+mj-ea"/>
            </a:endParaRPr>
          </a:p>
          <a:p>
            <a:endParaRPr lang="en-US" altLang="ja-JP" sz="1600" b="1" dirty="0" smtClean="0">
              <a:latin typeface="+mn-lt"/>
              <a:ea typeface="ＭＳ 明朝" pitchFamily="17" charset="-128"/>
            </a:endParaRPr>
          </a:p>
          <a:p>
            <a:endParaRPr lang="en-US" altLang="ja-JP" sz="1800" b="1" dirty="0" smtClean="0">
              <a:latin typeface="+mn-lt"/>
              <a:ea typeface="ＭＳ 明朝" pitchFamily="17" charset="-128"/>
            </a:endParaRPr>
          </a:p>
          <a:p>
            <a:endParaRPr lang="en-US" altLang="ja-JP" sz="1800" b="1" dirty="0" smtClean="0">
              <a:latin typeface="+mn-lt"/>
              <a:ea typeface="ＭＳ 明朝" pitchFamily="17" charset="-128"/>
            </a:endParaRPr>
          </a:p>
          <a:p>
            <a:endParaRPr lang="en-US" altLang="ja-JP" sz="1800" b="1" dirty="0" smtClean="0">
              <a:latin typeface="+mn-lt"/>
              <a:ea typeface="ＭＳ 明朝" pitchFamily="17" charset="-128"/>
            </a:endParaRPr>
          </a:p>
          <a:p>
            <a:endParaRPr lang="en-US" altLang="ja-JP" sz="1800" b="1" dirty="0" smtClean="0">
              <a:latin typeface="+mn-lt"/>
              <a:ea typeface="ＭＳ 明朝" pitchFamily="17" charset="-128"/>
            </a:endParaRPr>
          </a:p>
          <a:p>
            <a:endParaRPr lang="en-US" altLang="ja-JP" sz="1800" b="1" dirty="0" smtClean="0">
              <a:latin typeface="+mn-lt"/>
              <a:ea typeface="ＭＳ 明朝" pitchFamily="17" charset="-128"/>
            </a:endParaRPr>
          </a:p>
          <a:p>
            <a:endParaRPr lang="en-US" altLang="ja-JP" sz="1800" b="1" dirty="0" smtClean="0">
              <a:latin typeface="+mn-lt"/>
              <a:ea typeface="ＭＳ 明朝" pitchFamily="17" charset="-128"/>
            </a:endParaRPr>
          </a:p>
          <a:p>
            <a:endParaRPr lang="en-US" altLang="ja-JP" sz="1800" b="1" dirty="0" smtClean="0">
              <a:latin typeface="+mn-lt"/>
              <a:ea typeface="ＭＳ 明朝" pitchFamily="17" charset="-128"/>
            </a:endParaRPr>
          </a:p>
          <a:p>
            <a:endParaRPr lang="en-US" altLang="ja-JP" sz="1800" b="1" dirty="0" smtClean="0">
              <a:latin typeface="+mn-lt"/>
              <a:ea typeface="ＭＳ 明朝" pitchFamily="17" charset="-128"/>
            </a:endParaRPr>
          </a:p>
          <a:p>
            <a:endParaRPr lang="ja-JP" altLang="ja-JP" sz="1800" dirty="0">
              <a:latin typeface="+mn-lt"/>
              <a:ea typeface="ＭＳ 明朝" pitchFamily="17" charset="-12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1"/>
            <a:ext cx="8458200" cy="332655"/>
          </a:xfrm>
        </p:spPr>
        <p:txBody>
          <a:bodyPr>
            <a:normAutofit fontScale="90000"/>
          </a:bodyPr>
          <a:lstStyle/>
          <a:p>
            <a:r>
              <a:rPr lang="ja-JP" altLang="ja-JP" sz="2000" b="1" dirty="0" smtClean="0"/>
              <a:t>８</a:t>
            </a:r>
            <a:r>
              <a:rPr lang="ja-JP" altLang="ja-JP" sz="2000" b="1" dirty="0" smtClean="0"/>
              <a:t>．</a:t>
            </a:r>
            <a:r>
              <a:rPr lang="en-US" altLang="ja-JP" sz="2000" b="1" dirty="0" smtClean="0"/>
              <a:t>Paradox </a:t>
            </a:r>
            <a:r>
              <a:rPr lang="en-US" altLang="ja-JP" sz="2000" b="1" dirty="0" smtClean="0"/>
              <a:t>of </a:t>
            </a:r>
            <a:r>
              <a:rPr lang="en-US" altLang="ja-JP" sz="2000" b="1" dirty="0" smtClean="0"/>
              <a:t>Savings   </a:t>
            </a:r>
            <a:r>
              <a:rPr lang="ja-JP" altLang="ja-JP" sz="2000" b="1" dirty="0" smtClean="0"/>
              <a:t>貯蓄</a:t>
            </a:r>
            <a:r>
              <a:rPr lang="ja-JP" altLang="ja-JP" sz="2000" b="1" dirty="0" smtClean="0"/>
              <a:t>のパラドックス</a:t>
            </a:r>
            <a:endParaRPr lang="ja-JP" altLang="en-US" sz="2000" dirty="0" smtClean="0">
              <a:solidFill>
                <a:schemeClr val="tx1"/>
              </a:solidFill>
              <a:latin typeface="ＭＳ 明朝" pitchFamily="17" charset="-128"/>
              <a:ea typeface="ＭＳ ゴシック" pitchFamily="49" charset="-128"/>
            </a:endParaRPr>
          </a:p>
        </p:txBody>
      </p:sp>
      <p:sp>
        <p:nvSpPr>
          <p:cNvPr id="11267" name="Rectangle 3"/>
          <p:cNvSpPr>
            <a:spLocks noGrp="1" noChangeArrowheads="1"/>
          </p:cNvSpPr>
          <p:nvPr>
            <p:ph idx="1"/>
          </p:nvPr>
        </p:nvSpPr>
        <p:spPr>
          <a:xfrm>
            <a:off x="0" y="332656"/>
            <a:ext cx="9144000" cy="6525344"/>
          </a:xfrm>
        </p:spPr>
        <p:txBody>
          <a:bodyPr>
            <a:normAutofit fontScale="92500" lnSpcReduction="10000"/>
          </a:bodyPr>
          <a:lstStyle/>
          <a:p>
            <a:pPr>
              <a:buNone/>
            </a:pPr>
            <a:r>
              <a:rPr lang="en-US" altLang="ja-JP" sz="1800" dirty="0" smtClean="0"/>
              <a:t>Balance of savings = investment, SI balance, </a:t>
            </a:r>
            <a:r>
              <a:rPr lang="en-US" altLang="ja-JP" sz="1800" i="1" dirty="0" smtClean="0"/>
              <a:t>S</a:t>
            </a:r>
            <a:r>
              <a:rPr lang="en-US" altLang="ja-JP" sz="1800" baseline="-25000" dirty="0" smtClean="0"/>
              <a:t>0</a:t>
            </a:r>
            <a:r>
              <a:rPr lang="ja-JP" altLang="ja-JP" sz="1800" dirty="0" smtClean="0"/>
              <a:t>＝</a:t>
            </a:r>
            <a:r>
              <a:rPr lang="en-US" altLang="ja-JP" sz="1800" i="1" dirty="0" smtClean="0"/>
              <a:t>I</a:t>
            </a:r>
            <a:r>
              <a:rPr lang="en-US" altLang="ja-JP" sz="1800" baseline="-25000" dirty="0" smtClean="0"/>
              <a:t>0 </a:t>
            </a:r>
            <a:r>
              <a:rPr lang="en-US" altLang="ja-JP" sz="1800" dirty="0" smtClean="0"/>
              <a:t>, equilibrium national income is </a:t>
            </a:r>
            <a:r>
              <a:rPr lang="en-US" altLang="ja-JP" sz="1800" i="1" dirty="0" smtClean="0"/>
              <a:t>Y</a:t>
            </a:r>
            <a:r>
              <a:rPr lang="en-US" altLang="ja-JP" sz="1800" baseline="-25000" dirty="0" smtClean="0"/>
              <a:t>0 </a:t>
            </a:r>
            <a:endParaRPr lang="en-US" altLang="ja-JP" sz="1800" dirty="0" smtClean="0"/>
          </a:p>
          <a:p>
            <a:pPr>
              <a:buNone/>
            </a:pPr>
            <a:r>
              <a:rPr lang="en-US" altLang="ja-JP" sz="1800" dirty="0" smtClean="0"/>
              <a:t>⇒ As the motivation to save becomes stronger, savings curve </a:t>
            </a:r>
            <a:r>
              <a:rPr lang="en-US" altLang="ja-JP" sz="1800" i="1" dirty="0" smtClean="0"/>
              <a:t>S</a:t>
            </a:r>
            <a:r>
              <a:rPr lang="en-US" altLang="ja-JP" sz="1800" baseline="-25000" dirty="0" smtClean="0"/>
              <a:t>0</a:t>
            </a:r>
            <a:r>
              <a:rPr lang="en-US" altLang="ja-JP" sz="1800" dirty="0" smtClean="0"/>
              <a:t> shifts upward to </a:t>
            </a:r>
            <a:r>
              <a:rPr lang="en-US" altLang="ja-JP" sz="1800" i="1" dirty="0" smtClean="0"/>
              <a:t>S</a:t>
            </a:r>
            <a:r>
              <a:rPr lang="en-US" altLang="ja-JP" sz="1800" baseline="-25000" dirty="0" smtClean="0"/>
              <a:t>1 </a:t>
            </a:r>
            <a:endParaRPr lang="en-US" altLang="ja-JP" sz="1800" dirty="0" smtClean="0"/>
          </a:p>
          <a:p>
            <a:pPr>
              <a:buNone/>
            </a:pPr>
            <a:r>
              <a:rPr lang="en-US" altLang="ja-JP" sz="1800" dirty="0" smtClean="0"/>
              <a:t>⇒ The average propensity to save </a:t>
            </a:r>
            <a:r>
              <a:rPr lang="en-US" altLang="ja-JP" sz="1800" i="1" dirty="0" smtClean="0"/>
              <a:t>S</a:t>
            </a:r>
            <a:r>
              <a:rPr lang="en-US" altLang="ja-JP" sz="1800" dirty="0" smtClean="0"/>
              <a:t>/</a:t>
            </a:r>
            <a:r>
              <a:rPr lang="en-US" altLang="ja-JP" sz="1800" i="1" dirty="0" smtClean="0"/>
              <a:t>Y </a:t>
            </a:r>
            <a:r>
              <a:rPr lang="en-US" altLang="ja-JP" sz="1800" dirty="0" smtClean="0"/>
              <a:t>rises ⇒ equilibrium point shifts left from </a:t>
            </a:r>
            <a:r>
              <a:rPr lang="en-US" altLang="ja-JP" sz="1800" i="1" dirty="0" smtClean="0"/>
              <a:t>E</a:t>
            </a:r>
            <a:r>
              <a:rPr lang="en-US" altLang="ja-JP" sz="1800" baseline="-25000" dirty="0" smtClean="0"/>
              <a:t>0</a:t>
            </a:r>
            <a:r>
              <a:rPr lang="en-US" altLang="ja-JP" sz="1800" dirty="0" smtClean="0"/>
              <a:t> to </a:t>
            </a:r>
            <a:r>
              <a:rPr lang="en-US" altLang="ja-JP" sz="1800" i="1" dirty="0" smtClean="0"/>
              <a:t>E</a:t>
            </a:r>
            <a:r>
              <a:rPr lang="en-US" altLang="ja-JP" sz="1800" baseline="-25000" dirty="0" smtClean="0"/>
              <a:t>1 </a:t>
            </a:r>
            <a:endParaRPr lang="en-US" altLang="ja-JP" sz="1800" dirty="0" smtClean="0"/>
          </a:p>
          <a:p>
            <a:pPr>
              <a:buNone/>
            </a:pPr>
            <a:r>
              <a:rPr lang="en-US" altLang="ja-JP" sz="1800" dirty="0" smtClean="0"/>
              <a:t>⇒ Equilibrium National Income shifts left from </a:t>
            </a:r>
            <a:r>
              <a:rPr lang="en-US" altLang="ja-JP" sz="1800" i="1" dirty="0" smtClean="0"/>
              <a:t>Y</a:t>
            </a:r>
            <a:r>
              <a:rPr lang="en-US" altLang="ja-JP" sz="1800" baseline="-25000" dirty="0" smtClean="0"/>
              <a:t>0</a:t>
            </a:r>
            <a:r>
              <a:rPr lang="en-US" altLang="ja-JP" sz="1800" dirty="0" smtClean="0"/>
              <a:t> to </a:t>
            </a:r>
            <a:r>
              <a:rPr lang="en-US" altLang="ja-JP" sz="1800" i="1" dirty="0" smtClean="0"/>
              <a:t>Y</a:t>
            </a:r>
            <a:r>
              <a:rPr lang="en-US" altLang="ja-JP" sz="1800" baseline="-25000" dirty="0" smtClean="0"/>
              <a:t>1 </a:t>
            </a:r>
            <a:endParaRPr lang="en-US" altLang="ja-JP" sz="1800" dirty="0" smtClean="0"/>
          </a:p>
          <a:p>
            <a:pPr>
              <a:buNone/>
            </a:pPr>
            <a:r>
              <a:rPr lang="en-US" altLang="ja-JP" sz="1800" dirty="0" smtClean="0"/>
              <a:t>As savings increase, consumption decreases, through its multiplier effect income is reduced ⇒ </a:t>
            </a:r>
            <a:r>
              <a:rPr lang="en-US" altLang="ja-JP" sz="1800" b="1" dirty="0" smtClean="0"/>
              <a:t>paradox of savings</a:t>
            </a:r>
          </a:p>
          <a:p>
            <a:pPr>
              <a:buNone/>
            </a:pPr>
            <a:r>
              <a:rPr lang="en-US" altLang="ja-JP" sz="1800" dirty="0" smtClean="0"/>
              <a:t>Investment also increases by the same amount as the increase in savings ⇒ To maintain the same equilibrium income</a:t>
            </a:r>
          </a:p>
          <a:p>
            <a:pPr>
              <a:buNone/>
            </a:pPr>
            <a:r>
              <a:rPr lang="en-US" altLang="ja-JP" sz="1800" dirty="0" smtClean="0"/>
              <a:t>Savings increase, capital supply increases in the capital market, market interest rate </a:t>
            </a:r>
            <a:r>
              <a:rPr lang="en-US" altLang="ja-JP" sz="1800" i="1" dirty="0" err="1" smtClean="0"/>
              <a:t>i</a:t>
            </a:r>
            <a:r>
              <a:rPr lang="en-US" altLang="ja-JP" sz="1800" i="1" dirty="0" smtClean="0"/>
              <a:t> </a:t>
            </a:r>
            <a:r>
              <a:rPr lang="en-US" altLang="ja-JP" sz="1800" dirty="0" smtClean="0"/>
              <a:t>falls down, investment increases from </a:t>
            </a:r>
            <a:r>
              <a:rPr lang="en-US" altLang="ja-JP" sz="1800" i="1" dirty="0" smtClean="0"/>
              <a:t>I</a:t>
            </a:r>
            <a:r>
              <a:rPr lang="en-US" altLang="ja-JP" sz="1800" baseline="-25000" dirty="0" smtClean="0"/>
              <a:t>0</a:t>
            </a:r>
            <a:r>
              <a:rPr lang="en-US" altLang="ja-JP" sz="1800" dirty="0" smtClean="0"/>
              <a:t> to </a:t>
            </a:r>
            <a:r>
              <a:rPr lang="en-US" altLang="ja-JP" sz="1800" i="1" dirty="0" smtClean="0"/>
              <a:t>I</a:t>
            </a:r>
            <a:r>
              <a:rPr lang="en-US" altLang="ja-JP" sz="1800" baseline="-25000" dirty="0" smtClean="0"/>
              <a:t>1</a:t>
            </a:r>
            <a:r>
              <a:rPr lang="en-US" altLang="ja-JP" sz="1800" dirty="0" smtClean="0"/>
              <a:t>, equilibrium point shifts to </a:t>
            </a:r>
            <a:r>
              <a:rPr lang="en-US" altLang="ja-JP" sz="1800" i="1" dirty="0" smtClean="0"/>
              <a:t>E</a:t>
            </a:r>
            <a:r>
              <a:rPr lang="en-US" altLang="ja-JP" sz="1800" baseline="-25000" dirty="0" smtClean="0"/>
              <a:t>2 </a:t>
            </a:r>
            <a:r>
              <a:rPr lang="en-US" altLang="ja-JP" sz="1800" dirty="0" smtClean="0"/>
              <a:t>, maintaining original equilibrium income </a:t>
            </a:r>
            <a:r>
              <a:rPr lang="en-US" altLang="ja-JP" sz="1800" i="1" dirty="0" smtClean="0"/>
              <a:t>Y</a:t>
            </a:r>
            <a:r>
              <a:rPr lang="en-US" altLang="ja-JP" sz="1800" baseline="-25000" dirty="0" smtClean="0"/>
              <a:t>0 </a:t>
            </a:r>
            <a:r>
              <a:rPr lang="en-US" altLang="ja-JP" sz="1800" dirty="0" smtClean="0"/>
              <a:t/>
            </a:r>
            <a:br>
              <a:rPr lang="en-US" altLang="ja-JP" sz="1800" dirty="0" smtClean="0"/>
            </a:br>
            <a:r>
              <a:rPr lang="en-US" altLang="ja-JP" sz="1800" dirty="0" smtClean="0"/>
              <a:t> Figure 14-10. Paradox of Savings</a:t>
            </a:r>
          </a:p>
          <a:p>
            <a:r>
              <a:rPr lang="ja-JP" altLang="ja-JP" sz="1800" dirty="0" smtClean="0">
                <a:latin typeface="+mj-ea"/>
                <a:ea typeface="+mj-ea"/>
              </a:rPr>
              <a:t>貯蓄</a:t>
            </a:r>
            <a:r>
              <a:rPr lang="ja-JP" altLang="ja-JP" sz="1800" dirty="0" smtClean="0">
                <a:latin typeface="+mj-ea"/>
                <a:ea typeface="+mj-ea"/>
              </a:rPr>
              <a:t>＝投資の均衡、</a:t>
            </a:r>
            <a:r>
              <a:rPr lang="en-US" altLang="ja-JP" sz="1800" i="1" dirty="0" smtClean="0">
                <a:latin typeface="+mj-ea"/>
                <a:ea typeface="+mj-ea"/>
              </a:rPr>
              <a:t>S</a:t>
            </a:r>
            <a:r>
              <a:rPr lang="en-US" altLang="ja-JP" sz="1800" baseline="-25000" dirty="0" smtClean="0">
                <a:latin typeface="+mj-ea"/>
                <a:ea typeface="+mj-ea"/>
              </a:rPr>
              <a:t>0</a:t>
            </a:r>
            <a:r>
              <a:rPr lang="ja-JP" altLang="ja-JP" sz="1800" dirty="0" smtClean="0">
                <a:latin typeface="+mj-ea"/>
                <a:ea typeface="+mj-ea"/>
              </a:rPr>
              <a:t>＝</a:t>
            </a:r>
            <a:r>
              <a:rPr lang="en-US" altLang="ja-JP" sz="1800" i="1" dirty="0" smtClean="0">
                <a:latin typeface="+mj-ea"/>
                <a:ea typeface="+mj-ea"/>
              </a:rPr>
              <a:t>I</a:t>
            </a:r>
            <a:r>
              <a:rPr lang="en-US" altLang="ja-JP" sz="1800" baseline="-25000" dirty="0" smtClean="0">
                <a:latin typeface="+mj-ea"/>
                <a:ea typeface="+mj-ea"/>
              </a:rPr>
              <a:t>0</a:t>
            </a:r>
            <a:r>
              <a:rPr lang="ja-JP" altLang="ja-JP" sz="1800" dirty="0" err="1" smtClean="0">
                <a:latin typeface="+mj-ea"/>
                <a:ea typeface="+mj-ea"/>
              </a:rPr>
              <a:t>、</a:t>
            </a:r>
            <a:r>
              <a:rPr lang="ja-JP" altLang="ja-JP" sz="1800" dirty="0" smtClean="0">
                <a:latin typeface="+mj-ea"/>
                <a:ea typeface="+mj-ea"/>
              </a:rPr>
              <a:t>均衡国民所得は</a:t>
            </a:r>
            <a:r>
              <a:rPr lang="en-US" altLang="ja-JP" sz="1800" i="1" dirty="0" smtClean="0">
                <a:latin typeface="+mj-ea"/>
                <a:ea typeface="+mj-ea"/>
              </a:rPr>
              <a:t>Y</a:t>
            </a:r>
            <a:r>
              <a:rPr lang="en-US" altLang="ja-JP" sz="1800" baseline="-25000" dirty="0" smtClean="0">
                <a:latin typeface="+mj-ea"/>
                <a:ea typeface="+mj-ea"/>
              </a:rPr>
              <a:t>0</a:t>
            </a:r>
          </a:p>
          <a:p>
            <a:r>
              <a:rPr lang="ja-JP" altLang="ja-JP" sz="1800" dirty="0" smtClean="0">
                <a:latin typeface="+mj-ea"/>
                <a:ea typeface="+mj-ea"/>
              </a:rPr>
              <a:t>⇒貯蓄意欲が強まって、貯蓄曲線</a:t>
            </a:r>
            <a:r>
              <a:rPr lang="en-US" altLang="ja-JP" sz="1800" i="1" dirty="0" smtClean="0">
                <a:latin typeface="+mj-ea"/>
                <a:ea typeface="+mj-ea"/>
              </a:rPr>
              <a:t>S</a:t>
            </a:r>
            <a:r>
              <a:rPr lang="en-US" altLang="ja-JP" sz="1800" baseline="-25000" dirty="0" smtClean="0">
                <a:latin typeface="+mj-ea"/>
                <a:ea typeface="+mj-ea"/>
              </a:rPr>
              <a:t>0</a:t>
            </a:r>
            <a:r>
              <a:rPr lang="ja-JP" altLang="ja-JP" sz="1800" dirty="0" smtClean="0">
                <a:latin typeface="+mj-ea"/>
                <a:ea typeface="+mj-ea"/>
              </a:rPr>
              <a:t>が</a:t>
            </a:r>
            <a:r>
              <a:rPr lang="en-US" altLang="ja-JP" sz="1800" i="1" dirty="0" smtClean="0">
                <a:latin typeface="+mj-ea"/>
                <a:ea typeface="+mj-ea"/>
              </a:rPr>
              <a:t>S</a:t>
            </a:r>
            <a:r>
              <a:rPr lang="en-US" altLang="ja-JP" sz="1800" baseline="-25000" dirty="0" smtClean="0">
                <a:latin typeface="+mj-ea"/>
                <a:ea typeface="+mj-ea"/>
              </a:rPr>
              <a:t>1</a:t>
            </a:r>
            <a:r>
              <a:rPr lang="ja-JP" altLang="ja-JP" sz="1800" dirty="0" err="1" smtClean="0">
                <a:latin typeface="+mj-ea"/>
                <a:ea typeface="+mj-ea"/>
              </a:rPr>
              <a:t>へと</a:t>
            </a:r>
            <a:r>
              <a:rPr lang="ja-JP" altLang="ja-JP" sz="1800" dirty="0" smtClean="0">
                <a:latin typeface="+mj-ea"/>
                <a:ea typeface="+mj-ea"/>
              </a:rPr>
              <a:t>上方シフト</a:t>
            </a:r>
            <a:endParaRPr lang="en-US" altLang="ja-JP" sz="1800" dirty="0" smtClean="0">
              <a:latin typeface="+mj-ea"/>
              <a:ea typeface="+mj-ea"/>
            </a:endParaRPr>
          </a:p>
          <a:p>
            <a:r>
              <a:rPr lang="ja-JP" altLang="ja-JP" sz="1800" dirty="0" smtClean="0">
                <a:latin typeface="+mj-ea"/>
                <a:ea typeface="+mj-ea"/>
              </a:rPr>
              <a:t>⇒平均貯蓄性向</a:t>
            </a:r>
            <a:r>
              <a:rPr lang="en-US" altLang="ja-JP" sz="1800" i="1" dirty="0" smtClean="0">
                <a:latin typeface="+mj-ea"/>
                <a:ea typeface="+mj-ea"/>
              </a:rPr>
              <a:t>S</a:t>
            </a:r>
            <a:r>
              <a:rPr lang="en-US" altLang="ja-JP" sz="1800" dirty="0" smtClean="0">
                <a:latin typeface="+mj-ea"/>
                <a:ea typeface="+mj-ea"/>
              </a:rPr>
              <a:t>/</a:t>
            </a:r>
            <a:r>
              <a:rPr lang="en-US" altLang="ja-JP" sz="1800" i="1" dirty="0" smtClean="0">
                <a:latin typeface="+mj-ea"/>
                <a:ea typeface="+mj-ea"/>
              </a:rPr>
              <a:t>Y</a:t>
            </a:r>
            <a:r>
              <a:rPr lang="ja-JP" altLang="ja-JP" sz="1800" dirty="0" smtClean="0">
                <a:latin typeface="+mj-ea"/>
                <a:ea typeface="+mj-ea"/>
              </a:rPr>
              <a:t>は上がる⇒均衡点は</a:t>
            </a:r>
            <a:r>
              <a:rPr lang="en-US" altLang="ja-JP" sz="1800" i="1" dirty="0" smtClean="0">
                <a:latin typeface="+mj-ea"/>
                <a:ea typeface="+mj-ea"/>
              </a:rPr>
              <a:t>E</a:t>
            </a:r>
            <a:r>
              <a:rPr lang="en-US" altLang="ja-JP" sz="1800" baseline="-25000" dirty="0" smtClean="0">
                <a:latin typeface="+mj-ea"/>
                <a:ea typeface="+mj-ea"/>
              </a:rPr>
              <a:t>0</a:t>
            </a:r>
            <a:r>
              <a:rPr lang="ja-JP" altLang="ja-JP" sz="1800" dirty="0" smtClean="0">
                <a:latin typeface="+mj-ea"/>
                <a:ea typeface="+mj-ea"/>
              </a:rPr>
              <a:t>から</a:t>
            </a:r>
            <a:r>
              <a:rPr lang="en-US" altLang="ja-JP" sz="1800" i="1" dirty="0" smtClean="0">
                <a:latin typeface="+mj-ea"/>
                <a:ea typeface="+mj-ea"/>
              </a:rPr>
              <a:t>E</a:t>
            </a:r>
            <a:r>
              <a:rPr lang="en-US" altLang="ja-JP" sz="1800" baseline="-25000" dirty="0" smtClean="0">
                <a:latin typeface="+mj-ea"/>
                <a:ea typeface="+mj-ea"/>
              </a:rPr>
              <a:t>1</a:t>
            </a:r>
            <a:r>
              <a:rPr lang="ja-JP" altLang="ja-JP" sz="1800" dirty="0" smtClean="0">
                <a:latin typeface="+mj-ea"/>
                <a:ea typeface="+mj-ea"/>
              </a:rPr>
              <a:t>へと</a:t>
            </a:r>
            <a:endParaRPr lang="en-US" altLang="ja-JP" sz="1800" dirty="0" smtClean="0">
              <a:latin typeface="+mj-ea"/>
              <a:ea typeface="+mj-ea"/>
            </a:endParaRPr>
          </a:p>
          <a:p>
            <a:r>
              <a:rPr lang="ja-JP" altLang="ja-JP" sz="1800" dirty="0" smtClean="0">
                <a:latin typeface="+mj-ea"/>
                <a:ea typeface="+mj-ea"/>
              </a:rPr>
              <a:t>左方シフト⇒均衡国民所得は</a:t>
            </a:r>
            <a:r>
              <a:rPr lang="en-US" altLang="ja-JP" sz="1800" i="1" dirty="0" smtClean="0">
                <a:latin typeface="+mj-ea"/>
                <a:ea typeface="+mj-ea"/>
              </a:rPr>
              <a:t>Y</a:t>
            </a:r>
            <a:r>
              <a:rPr lang="en-US" altLang="ja-JP" sz="1800" baseline="-25000" dirty="0" smtClean="0">
                <a:latin typeface="+mj-ea"/>
                <a:ea typeface="+mj-ea"/>
              </a:rPr>
              <a:t>0</a:t>
            </a:r>
            <a:r>
              <a:rPr lang="ja-JP" altLang="ja-JP" sz="1800" dirty="0" smtClean="0">
                <a:latin typeface="+mj-ea"/>
                <a:ea typeface="+mj-ea"/>
              </a:rPr>
              <a:t>から</a:t>
            </a:r>
            <a:r>
              <a:rPr lang="en-US" altLang="ja-JP" sz="1800" i="1" dirty="0" smtClean="0">
                <a:latin typeface="+mj-ea"/>
                <a:ea typeface="+mj-ea"/>
              </a:rPr>
              <a:t>Y</a:t>
            </a:r>
            <a:r>
              <a:rPr lang="en-US" altLang="ja-JP" sz="1800" baseline="-25000" dirty="0" smtClean="0">
                <a:latin typeface="+mj-ea"/>
                <a:ea typeface="+mj-ea"/>
              </a:rPr>
              <a:t>1</a:t>
            </a:r>
            <a:r>
              <a:rPr lang="ja-JP" altLang="ja-JP" sz="1800" dirty="0" err="1" smtClean="0">
                <a:latin typeface="+mj-ea"/>
                <a:ea typeface="+mj-ea"/>
              </a:rPr>
              <a:t>へと</a:t>
            </a:r>
            <a:r>
              <a:rPr lang="ja-JP" altLang="ja-JP" sz="1800" dirty="0" smtClean="0">
                <a:latin typeface="+mj-ea"/>
                <a:ea typeface="+mj-ea"/>
              </a:rPr>
              <a:t>左方シフト</a:t>
            </a:r>
          </a:p>
          <a:p>
            <a:r>
              <a:rPr lang="ja-JP" altLang="ja-JP" sz="1800" dirty="0" smtClean="0">
                <a:latin typeface="+mj-ea"/>
                <a:ea typeface="+mj-ea"/>
              </a:rPr>
              <a:t>貯蓄が増えると、消費が減って、その乗数効果を通じて</a:t>
            </a:r>
            <a:endParaRPr lang="en-US" altLang="ja-JP" sz="1800" dirty="0" smtClean="0">
              <a:latin typeface="+mj-ea"/>
              <a:ea typeface="+mj-ea"/>
            </a:endParaRPr>
          </a:p>
          <a:p>
            <a:r>
              <a:rPr lang="ja-JP" altLang="ja-JP" sz="1800" dirty="0" smtClean="0">
                <a:latin typeface="+mj-ea"/>
                <a:ea typeface="+mj-ea"/>
              </a:rPr>
              <a:t>所得が減る⇒</a:t>
            </a:r>
            <a:r>
              <a:rPr lang="ja-JP" altLang="ja-JP" sz="1800" b="1" dirty="0" smtClean="0">
                <a:latin typeface="+mj-ea"/>
                <a:ea typeface="+mj-ea"/>
              </a:rPr>
              <a:t>貯蓄のパラドックス</a:t>
            </a:r>
            <a:r>
              <a:rPr lang="ja-JP" altLang="ja-JP" sz="1800" dirty="0" smtClean="0">
                <a:latin typeface="+mj-ea"/>
                <a:ea typeface="+mj-ea"/>
              </a:rPr>
              <a:t>（</a:t>
            </a:r>
            <a:r>
              <a:rPr lang="en-US" altLang="ja-JP" sz="1800" dirty="0" smtClean="0">
                <a:latin typeface="+mj-ea"/>
                <a:ea typeface="+mj-ea"/>
              </a:rPr>
              <a:t>paradox of saving</a:t>
            </a:r>
            <a:r>
              <a:rPr lang="ja-JP" altLang="ja-JP" sz="1800" dirty="0" smtClean="0">
                <a:latin typeface="+mj-ea"/>
                <a:ea typeface="+mj-ea"/>
              </a:rPr>
              <a:t>）、</a:t>
            </a:r>
            <a:endParaRPr lang="en-US" altLang="ja-JP" sz="1800" dirty="0" smtClean="0">
              <a:latin typeface="+mj-ea"/>
              <a:ea typeface="+mj-ea"/>
            </a:endParaRPr>
          </a:p>
          <a:p>
            <a:r>
              <a:rPr lang="ja-JP" altLang="ja-JP" sz="1800" b="1" dirty="0" smtClean="0">
                <a:latin typeface="+mj-ea"/>
                <a:ea typeface="+mj-ea"/>
              </a:rPr>
              <a:t>節約のパラドックス</a:t>
            </a:r>
            <a:endParaRPr lang="ja-JP" altLang="ja-JP" sz="1800" dirty="0" smtClean="0">
              <a:latin typeface="+mj-ea"/>
              <a:ea typeface="+mj-ea"/>
            </a:endParaRPr>
          </a:p>
          <a:p>
            <a:r>
              <a:rPr lang="ja-JP" altLang="ja-JP" sz="1800" dirty="0" smtClean="0">
                <a:latin typeface="+mj-ea"/>
                <a:ea typeface="+mj-ea"/>
              </a:rPr>
              <a:t>貯蓄の増加に</a:t>
            </a:r>
            <a:r>
              <a:rPr lang="ja-JP" altLang="en-US" sz="1800" dirty="0" smtClean="0">
                <a:latin typeface="+mj-ea"/>
                <a:ea typeface="+mj-ea"/>
              </a:rPr>
              <a:t>つれ</a:t>
            </a:r>
            <a:r>
              <a:rPr lang="ja-JP" altLang="ja-JP" sz="1800" dirty="0" smtClean="0">
                <a:latin typeface="+mj-ea"/>
                <a:ea typeface="+mj-ea"/>
              </a:rPr>
              <a:t>投資も同額だけ増⇒同じ均衡所得を維持</a:t>
            </a:r>
          </a:p>
          <a:p>
            <a:r>
              <a:rPr lang="ja-JP" altLang="ja-JP" sz="1800" dirty="0" smtClean="0">
                <a:latin typeface="+mj-ea"/>
                <a:ea typeface="+mj-ea"/>
              </a:rPr>
              <a:t>貯蓄が増、資金市場で資金供給が増、市場利子率</a:t>
            </a:r>
            <a:r>
              <a:rPr lang="en-US" altLang="ja-JP" sz="1800" i="1" dirty="0" err="1" smtClean="0">
                <a:latin typeface="+mj-ea"/>
                <a:ea typeface="+mj-ea"/>
              </a:rPr>
              <a:t>i</a:t>
            </a:r>
            <a:r>
              <a:rPr lang="ja-JP" altLang="ja-JP" sz="1800" dirty="0" smtClean="0">
                <a:latin typeface="+mj-ea"/>
                <a:ea typeface="+mj-ea"/>
              </a:rPr>
              <a:t>が低下、</a:t>
            </a:r>
            <a:endParaRPr lang="en-US" altLang="ja-JP" sz="1800" dirty="0" smtClean="0">
              <a:latin typeface="+mj-ea"/>
              <a:ea typeface="+mj-ea"/>
            </a:endParaRPr>
          </a:p>
          <a:p>
            <a:r>
              <a:rPr lang="ja-JP" altLang="ja-JP" sz="1800" dirty="0" smtClean="0">
                <a:latin typeface="+mj-ea"/>
                <a:ea typeface="+mj-ea"/>
              </a:rPr>
              <a:t>投資が</a:t>
            </a:r>
            <a:r>
              <a:rPr lang="en-US" altLang="ja-JP" sz="1800" i="1" dirty="0" smtClean="0">
                <a:latin typeface="+mj-ea"/>
                <a:ea typeface="+mj-ea"/>
              </a:rPr>
              <a:t>I</a:t>
            </a:r>
            <a:r>
              <a:rPr lang="en-US" altLang="ja-JP" sz="1800" baseline="-25000" dirty="0" smtClean="0">
                <a:latin typeface="+mj-ea"/>
                <a:ea typeface="+mj-ea"/>
              </a:rPr>
              <a:t>0</a:t>
            </a:r>
            <a:r>
              <a:rPr lang="ja-JP" altLang="ja-JP" sz="1800" dirty="0" smtClean="0">
                <a:latin typeface="+mj-ea"/>
                <a:ea typeface="+mj-ea"/>
              </a:rPr>
              <a:t>から</a:t>
            </a:r>
            <a:r>
              <a:rPr lang="en-US" altLang="ja-JP" sz="1800" i="1" dirty="0" smtClean="0">
                <a:latin typeface="+mj-ea"/>
                <a:ea typeface="+mj-ea"/>
              </a:rPr>
              <a:t>I</a:t>
            </a:r>
            <a:r>
              <a:rPr lang="en-US" altLang="ja-JP" sz="1800" baseline="-25000" dirty="0" smtClean="0">
                <a:latin typeface="+mj-ea"/>
                <a:ea typeface="+mj-ea"/>
              </a:rPr>
              <a:t>1</a:t>
            </a:r>
            <a:r>
              <a:rPr lang="ja-JP" altLang="ja-JP" sz="1800" dirty="0" err="1" smtClean="0">
                <a:latin typeface="+mj-ea"/>
                <a:ea typeface="+mj-ea"/>
              </a:rPr>
              <a:t>へと</a:t>
            </a:r>
            <a:r>
              <a:rPr lang="ja-JP" altLang="ja-JP" sz="1800" dirty="0" smtClean="0">
                <a:latin typeface="+mj-ea"/>
                <a:ea typeface="+mj-ea"/>
              </a:rPr>
              <a:t>増、均衡点は</a:t>
            </a:r>
            <a:r>
              <a:rPr lang="en-US" altLang="ja-JP" sz="1800" i="1" dirty="0" smtClean="0">
                <a:latin typeface="+mj-ea"/>
                <a:ea typeface="+mj-ea"/>
              </a:rPr>
              <a:t>E</a:t>
            </a:r>
            <a:r>
              <a:rPr lang="en-US" altLang="ja-JP" sz="1800" baseline="-25000" dirty="0" smtClean="0">
                <a:latin typeface="+mj-ea"/>
                <a:ea typeface="+mj-ea"/>
              </a:rPr>
              <a:t>2</a:t>
            </a:r>
            <a:r>
              <a:rPr lang="ja-JP" altLang="ja-JP" sz="1800" dirty="0" smtClean="0">
                <a:latin typeface="+mj-ea"/>
                <a:ea typeface="+mj-ea"/>
              </a:rPr>
              <a:t>へシフト、元の均衡所得</a:t>
            </a:r>
            <a:r>
              <a:rPr lang="en-US" altLang="ja-JP" sz="1800" i="1" dirty="0" smtClean="0">
                <a:latin typeface="+mj-ea"/>
                <a:ea typeface="+mj-ea"/>
              </a:rPr>
              <a:t>Y</a:t>
            </a:r>
            <a:r>
              <a:rPr lang="en-US" altLang="ja-JP" sz="1800" baseline="-25000" dirty="0" smtClean="0">
                <a:latin typeface="+mj-ea"/>
                <a:ea typeface="+mj-ea"/>
              </a:rPr>
              <a:t>0</a:t>
            </a:r>
          </a:p>
          <a:p>
            <a:r>
              <a:rPr lang="ja-JP" altLang="ja-JP" sz="1800" dirty="0" smtClean="0">
                <a:latin typeface="+mj-ea"/>
                <a:ea typeface="+mj-ea"/>
              </a:rPr>
              <a:t>を</a:t>
            </a:r>
            <a:r>
              <a:rPr lang="ja-JP" altLang="ja-JP" sz="1800" dirty="0" smtClean="0">
                <a:latin typeface="+mj-ea"/>
                <a:ea typeface="+mj-ea"/>
              </a:rPr>
              <a:t>維持</a:t>
            </a:r>
            <a:r>
              <a:rPr lang="ja-JP" altLang="en-US" sz="1800" dirty="0" smtClean="0">
                <a:latin typeface="+mj-ea"/>
                <a:ea typeface="+mj-ea"/>
              </a:rPr>
              <a:t>　　</a:t>
            </a:r>
            <a:r>
              <a:rPr lang="ja-JP" altLang="ja-JP" sz="1800" dirty="0" smtClean="0">
                <a:latin typeface="+mj-ea"/>
                <a:ea typeface="+mj-ea"/>
              </a:rPr>
              <a:t>図　貯蓄のパラドックス</a:t>
            </a:r>
            <a:endParaRPr lang="ja-JP" altLang="ja-JP" sz="1800" dirty="0">
              <a:latin typeface="+mj-ea"/>
              <a:ea typeface="+mj-ea"/>
            </a:endParaRPr>
          </a:p>
        </p:txBody>
      </p:sp>
      <p:pic>
        <p:nvPicPr>
          <p:cNvPr id="4" name="図 3"/>
          <p:cNvPicPr/>
          <p:nvPr/>
        </p:nvPicPr>
        <p:blipFill>
          <a:blip r:embed="rId2" cstate="print"/>
          <a:srcRect/>
          <a:stretch>
            <a:fillRect/>
          </a:stretch>
        </p:blipFill>
        <p:spPr bwMode="auto">
          <a:xfrm>
            <a:off x="6012160" y="3905672"/>
            <a:ext cx="3131840" cy="2952328"/>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1"/>
            <a:ext cx="7772400" cy="476671"/>
          </a:xfrm>
        </p:spPr>
        <p:txBody>
          <a:bodyPr>
            <a:normAutofit fontScale="90000"/>
          </a:bodyPr>
          <a:lstStyle/>
          <a:p>
            <a:r>
              <a:rPr lang="ja-JP" altLang="ja-JP" sz="2000" b="1" dirty="0" smtClean="0"/>
              <a:t>９</a:t>
            </a:r>
            <a:r>
              <a:rPr lang="ja-JP" altLang="ja-JP" sz="2000" b="1" dirty="0" smtClean="0"/>
              <a:t>．</a:t>
            </a:r>
            <a:r>
              <a:rPr lang="en-US" altLang="ja-JP" sz="2000" b="1" dirty="0" smtClean="0"/>
              <a:t>Induced </a:t>
            </a:r>
            <a:r>
              <a:rPr lang="en-US" altLang="ja-JP" sz="2000" b="1" dirty="0" smtClean="0"/>
              <a:t>Investment and</a:t>
            </a:r>
            <a:r>
              <a:rPr lang="ja-JP" altLang="en-US" sz="2000" b="1" dirty="0" smtClean="0"/>
              <a:t>　</a:t>
            </a:r>
            <a:r>
              <a:rPr lang="en-US" altLang="ja-JP" sz="2000" b="1" dirty="0" smtClean="0"/>
              <a:t>Complex</a:t>
            </a:r>
            <a:r>
              <a:rPr lang="ja-JP" altLang="en-US" sz="2000" b="1" dirty="0" smtClean="0"/>
              <a:t>　</a:t>
            </a:r>
            <a:r>
              <a:rPr lang="en-US" altLang="ja-JP" sz="2000" b="1" dirty="0" smtClean="0"/>
              <a:t>Multiplier</a:t>
            </a:r>
            <a:br>
              <a:rPr lang="en-US" altLang="ja-JP" sz="2000" b="1" dirty="0" smtClean="0"/>
            </a:br>
            <a:r>
              <a:rPr lang="ja-JP" altLang="ja-JP" sz="2000" b="1" dirty="0" smtClean="0"/>
              <a:t>誘発投資と複合乗数</a:t>
            </a:r>
            <a:endParaRPr lang="ja-JP" altLang="ja-JP" sz="2000" dirty="0"/>
          </a:p>
        </p:txBody>
      </p:sp>
      <p:sp>
        <p:nvSpPr>
          <p:cNvPr id="12291" name="Rectangle 3"/>
          <p:cNvSpPr>
            <a:spLocks noGrp="1" noChangeArrowheads="1"/>
          </p:cNvSpPr>
          <p:nvPr>
            <p:ph idx="1"/>
          </p:nvPr>
        </p:nvSpPr>
        <p:spPr>
          <a:xfrm>
            <a:off x="0" y="476672"/>
            <a:ext cx="9144000" cy="6381328"/>
          </a:xfrm>
        </p:spPr>
        <p:txBody>
          <a:bodyPr>
            <a:normAutofit fontScale="92500" lnSpcReduction="10000"/>
          </a:bodyPr>
          <a:lstStyle/>
          <a:p>
            <a:pPr>
              <a:buNone/>
            </a:pPr>
            <a:r>
              <a:rPr lang="en-US" altLang="ja-JP" sz="1800" b="1" dirty="0" smtClean="0"/>
              <a:t>Induced </a:t>
            </a:r>
            <a:r>
              <a:rPr lang="en-US" altLang="ja-JP" sz="1800" b="1" dirty="0" smtClean="0"/>
              <a:t>investment </a:t>
            </a:r>
            <a:r>
              <a:rPr lang="en-US" altLang="ja-JP" sz="1800" b="1" i="1" dirty="0" smtClean="0"/>
              <a:t>I</a:t>
            </a:r>
            <a:r>
              <a:rPr lang="en-US" altLang="ja-JP" sz="1800" b="1" dirty="0" smtClean="0"/>
              <a:t>(</a:t>
            </a:r>
            <a:r>
              <a:rPr lang="en-US" altLang="ja-JP" sz="1800" b="1" i="1" dirty="0" smtClean="0"/>
              <a:t>Y</a:t>
            </a:r>
            <a:r>
              <a:rPr lang="en-US" altLang="ja-JP" sz="1800" b="1" dirty="0" smtClean="0"/>
              <a:t>) </a:t>
            </a:r>
            <a:r>
              <a:rPr lang="en-US" altLang="ja-JP" sz="1800" dirty="0" smtClean="0"/>
              <a:t>= investment that changes according to the change in national income </a:t>
            </a:r>
            <a:r>
              <a:rPr lang="en-US" altLang="ja-JP" sz="1800" i="1" dirty="0" smtClean="0"/>
              <a:t>Y ,  </a:t>
            </a:r>
            <a:r>
              <a:rPr lang="en-US" altLang="ja-JP" sz="1800" dirty="0" smtClean="0"/>
              <a:t/>
            </a:r>
            <a:br>
              <a:rPr lang="en-US" altLang="ja-JP" sz="1800" dirty="0" smtClean="0"/>
            </a:br>
            <a:r>
              <a:rPr lang="en-US" altLang="ja-JP" sz="1800" i="1" dirty="0" smtClean="0"/>
              <a:t> I</a:t>
            </a:r>
            <a:r>
              <a:rPr lang="ja-JP" altLang="ja-JP" sz="1800" dirty="0" smtClean="0"/>
              <a:t>＝</a:t>
            </a:r>
            <a:r>
              <a:rPr lang="en-US" altLang="ja-JP" sz="1800" i="1" dirty="0" smtClean="0"/>
              <a:t>I</a:t>
            </a:r>
            <a:r>
              <a:rPr lang="en-US" altLang="ja-JP" sz="1800" dirty="0" smtClean="0"/>
              <a:t>(</a:t>
            </a:r>
            <a:r>
              <a:rPr lang="en-US" altLang="ja-JP" sz="1800" i="1" dirty="0" smtClean="0"/>
              <a:t>Y</a:t>
            </a:r>
            <a:r>
              <a:rPr lang="en-US" altLang="ja-JP" sz="1800" dirty="0" smtClean="0"/>
              <a:t>)</a:t>
            </a:r>
            <a:r>
              <a:rPr lang="ja-JP" altLang="ja-JP" sz="1800" dirty="0" smtClean="0"/>
              <a:t>＋</a:t>
            </a:r>
            <a:r>
              <a:rPr lang="en-US" altLang="ja-JP" sz="1800" i="1" dirty="0" smtClean="0"/>
              <a:t>I(－) </a:t>
            </a:r>
            <a:r>
              <a:rPr lang="en-US" altLang="ja-JP" sz="1800" dirty="0" smtClean="0"/>
              <a:t>= induced investment + independent investment</a:t>
            </a:r>
          </a:p>
          <a:p>
            <a:pPr>
              <a:buNone/>
            </a:pPr>
            <a:r>
              <a:rPr lang="en-US" altLang="ja-JP" sz="1800" dirty="0" smtClean="0"/>
              <a:t>Aggregate demand = aggregate supply, equilibrium condition </a:t>
            </a:r>
            <a:r>
              <a:rPr lang="en-US" altLang="ja-JP" sz="1800" i="1" dirty="0" smtClean="0"/>
              <a:t>Y</a:t>
            </a:r>
            <a:r>
              <a:rPr lang="ja-JP" altLang="ja-JP" sz="1800" dirty="0" smtClean="0"/>
              <a:t>＝</a:t>
            </a:r>
            <a:r>
              <a:rPr lang="en-US" altLang="ja-JP" sz="1800" i="1" dirty="0" smtClean="0"/>
              <a:t>C</a:t>
            </a:r>
            <a:r>
              <a:rPr lang="en-US" altLang="ja-JP" sz="1800" dirty="0" smtClean="0"/>
              <a:t>(</a:t>
            </a:r>
            <a:r>
              <a:rPr lang="en-US" altLang="ja-JP" sz="1800" i="1" dirty="0" smtClean="0"/>
              <a:t>Y</a:t>
            </a:r>
            <a:r>
              <a:rPr lang="en-US" altLang="ja-JP" sz="1800" dirty="0" smtClean="0"/>
              <a:t>)</a:t>
            </a:r>
            <a:r>
              <a:rPr lang="ja-JP" altLang="ja-JP" sz="1800" dirty="0" smtClean="0"/>
              <a:t>＋</a:t>
            </a:r>
            <a:r>
              <a:rPr lang="en-US" altLang="ja-JP" sz="1800" i="1" dirty="0" smtClean="0"/>
              <a:t>I</a:t>
            </a:r>
            <a:r>
              <a:rPr lang="en-US" altLang="ja-JP" sz="1800" dirty="0" smtClean="0"/>
              <a:t>(</a:t>
            </a:r>
            <a:r>
              <a:rPr lang="en-US" altLang="ja-JP" sz="1800" i="1" dirty="0" smtClean="0"/>
              <a:t>Y</a:t>
            </a:r>
            <a:r>
              <a:rPr lang="en-US" altLang="ja-JP" sz="1800" dirty="0" smtClean="0"/>
              <a:t>)</a:t>
            </a:r>
            <a:r>
              <a:rPr lang="ja-JP" altLang="ja-JP" sz="1800" dirty="0" smtClean="0"/>
              <a:t>＋</a:t>
            </a:r>
            <a:r>
              <a:rPr lang="en-US" altLang="ja-JP" sz="1800" i="1" dirty="0" smtClean="0"/>
              <a:t>I(－) </a:t>
            </a:r>
            <a:endParaRPr lang="en-US" altLang="ja-JP" sz="1800" dirty="0" smtClean="0"/>
          </a:p>
          <a:p>
            <a:pPr>
              <a:buNone/>
            </a:pPr>
            <a:r>
              <a:rPr lang="en-US" altLang="ja-JP" sz="1800" dirty="0" smtClean="0"/>
              <a:t>Increase by differentiation       </a:t>
            </a:r>
            <a:r>
              <a:rPr lang="en-US" altLang="ja-JP" sz="1800" i="1" dirty="0" err="1" smtClean="0"/>
              <a:t>dY</a:t>
            </a:r>
            <a:r>
              <a:rPr lang="ja-JP" altLang="ja-JP" sz="1800" dirty="0" smtClean="0"/>
              <a:t>＝</a:t>
            </a:r>
            <a:r>
              <a:rPr lang="en-US" altLang="ja-JP" sz="1800" i="1" dirty="0" smtClean="0"/>
              <a:t>C</a:t>
            </a:r>
            <a:r>
              <a:rPr lang="en-US" altLang="ja-JP" sz="1800" dirty="0" smtClean="0"/>
              <a:t>’(</a:t>
            </a:r>
            <a:r>
              <a:rPr lang="en-US" altLang="ja-JP" sz="1800" i="1" dirty="0" smtClean="0"/>
              <a:t>Y</a:t>
            </a:r>
            <a:r>
              <a:rPr lang="en-US" altLang="ja-JP" sz="1800" dirty="0" smtClean="0"/>
              <a:t>)</a:t>
            </a:r>
            <a:r>
              <a:rPr lang="en-US" altLang="ja-JP" sz="1800" i="1" dirty="0" err="1" smtClean="0"/>
              <a:t>dY</a:t>
            </a:r>
            <a:r>
              <a:rPr lang="ja-JP" altLang="ja-JP" sz="1800" dirty="0" smtClean="0"/>
              <a:t>＋</a:t>
            </a:r>
            <a:r>
              <a:rPr lang="en-US" altLang="ja-JP" sz="1800" i="1" dirty="0" smtClean="0"/>
              <a:t>I’</a:t>
            </a:r>
            <a:r>
              <a:rPr lang="en-US" altLang="ja-JP" sz="1800" dirty="0" smtClean="0"/>
              <a:t>(</a:t>
            </a:r>
            <a:r>
              <a:rPr lang="en-US" altLang="ja-JP" sz="1800" i="1" dirty="0" smtClean="0"/>
              <a:t>Y</a:t>
            </a:r>
            <a:r>
              <a:rPr lang="en-US" altLang="ja-JP" sz="1800" dirty="0" smtClean="0"/>
              <a:t>)</a:t>
            </a:r>
            <a:r>
              <a:rPr lang="en-US" altLang="ja-JP" sz="1800" i="1" dirty="0" err="1" smtClean="0"/>
              <a:t>dY</a:t>
            </a:r>
            <a:r>
              <a:rPr lang="ja-JP" altLang="ja-JP" sz="1800" dirty="0" smtClean="0"/>
              <a:t>＋</a:t>
            </a:r>
            <a:r>
              <a:rPr lang="en-US" altLang="ja-JP" sz="1800" i="1" dirty="0" err="1" smtClean="0"/>
              <a:t>dI</a:t>
            </a:r>
            <a:r>
              <a:rPr lang="en-US" altLang="ja-JP" sz="1800" i="1" dirty="0" smtClean="0"/>
              <a:t>(－) </a:t>
            </a:r>
            <a:endParaRPr lang="en-US" altLang="ja-JP" sz="1800" dirty="0" smtClean="0"/>
          </a:p>
          <a:p>
            <a:pPr>
              <a:buNone/>
            </a:pPr>
            <a:r>
              <a:rPr lang="en-US" altLang="ja-JP" sz="1800" i="1" dirty="0" smtClean="0"/>
              <a:t>C ‘(Y) </a:t>
            </a:r>
            <a:r>
              <a:rPr lang="en-US" altLang="ja-JP" sz="1800" dirty="0" smtClean="0"/>
              <a:t>is the marginal propensity to consume, </a:t>
            </a:r>
            <a:r>
              <a:rPr lang="en-US" altLang="ja-JP" sz="1800" b="1" i="1" dirty="0" smtClean="0"/>
              <a:t>I’ (Y) </a:t>
            </a:r>
            <a:r>
              <a:rPr lang="en-US" altLang="ja-JP" sz="1800" b="1" dirty="0" smtClean="0"/>
              <a:t>is the marginal propensity to invest</a:t>
            </a:r>
            <a:r>
              <a:rPr lang="ja-JP" altLang="en-US" sz="1800" b="1" dirty="0" smtClean="0"/>
              <a:t>　　</a:t>
            </a:r>
            <a:r>
              <a:rPr lang="en-US" altLang="ja-JP" sz="1800" dirty="0" smtClean="0"/>
              <a:t> </a:t>
            </a:r>
            <a:r>
              <a:rPr lang="en-US" altLang="ja-JP" sz="1800" i="1" dirty="0" err="1" smtClean="0"/>
              <a:t>dY</a:t>
            </a:r>
            <a:r>
              <a:rPr lang="ja-JP" altLang="ja-JP" sz="1800" dirty="0" smtClean="0"/>
              <a:t>＝（</a:t>
            </a:r>
            <a:r>
              <a:rPr lang="en-US" altLang="ja-JP" sz="1800" dirty="0" smtClean="0"/>
              <a:t>1</a:t>
            </a:r>
            <a:r>
              <a:rPr lang="ja-JP" altLang="ja-JP" sz="1800" dirty="0" smtClean="0"/>
              <a:t>／（</a:t>
            </a:r>
            <a:r>
              <a:rPr lang="en-US" altLang="ja-JP" sz="1800" dirty="0" smtClean="0"/>
              <a:t>1</a:t>
            </a:r>
            <a:r>
              <a:rPr lang="ja-JP" altLang="ja-JP" sz="1800" dirty="0" smtClean="0"/>
              <a:t>－</a:t>
            </a:r>
            <a:r>
              <a:rPr lang="en-US" altLang="ja-JP" sz="1800" i="1" dirty="0" smtClean="0"/>
              <a:t>C</a:t>
            </a:r>
            <a:r>
              <a:rPr lang="en-US" altLang="ja-JP" sz="1800" dirty="0" smtClean="0"/>
              <a:t>’(</a:t>
            </a:r>
            <a:r>
              <a:rPr lang="en-US" altLang="ja-JP" sz="1800" i="1" dirty="0" smtClean="0"/>
              <a:t>Y</a:t>
            </a:r>
            <a:r>
              <a:rPr lang="en-US" altLang="ja-JP" sz="1800" dirty="0" smtClean="0"/>
              <a:t>)</a:t>
            </a:r>
            <a:r>
              <a:rPr lang="ja-JP" altLang="ja-JP" sz="1800" dirty="0" smtClean="0"/>
              <a:t>－</a:t>
            </a:r>
            <a:r>
              <a:rPr lang="en-US" altLang="ja-JP" sz="1800" i="1" dirty="0" smtClean="0"/>
              <a:t>I’</a:t>
            </a:r>
            <a:r>
              <a:rPr lang="en-US" altLang="ja-JP" sz="1800" dirty="0" smtClean="0"/>
              <a:t>(</a:t>
            </a:r>
            <a:r>
              <a:rPr lang="en-US" altLang="ja-JP" sz="1800" i="1" dirty="0" smtClean="0"/>
              <a:t>Y</a:t>
            </a:r>
            <a:r>
              <a:rPr lang="en-US" altLang="ja-JP" sz="1800" dirty="0" smtClean="0"/>
              <a:t>)</a:t>
            </a:r>
            <a:r>
              <a:rPr lang="ja-JP" altLang="ja-JP" sz="1800" dirty="0" smtClean="0"/>
              <a:t>））</a:t>
            </a:r>
            <a:r>
              <a:rPr lang="en-US" altLang="ja-JP" sz="1800" i="1" dirty="0" err="1" smtClean="0"/>
              <a:t>dI</a:t>
            </a:r>
            <a:r>
              <a:rPr lang="en-US" altLang="ja-JP" sz="1800" i="1" dirty="0" smtClean="0"/>
              <a:t>(－) </a:t>
            </a:r>
            <a:endParaRPr lang="en-US" altLang="ja-JP" sz="1800" dirty="0" smtClean="0"/>
          </a:p>
          <a:p>
            <a:pPr>
              <a:buNone/>
            </a:pPr>
            <a:r>
              <a:rPr lang="en-US" altLang="ja-JP" sz="1800" dirty="0" smtClean="0"/>
              <a:t>The multiplier (1 / (1 - C '(Y) - I' (Y))) is a </a:t>
            </a:r>
            <a:r>
              <a:rPr lang="en-US" altLang="ja-JP" sz="1800" b="1" dirty="0" smtClean="0"/>
              <a:t>complex multiplier</a:t>
            </a:r>
            <a:r>
              <a:rPr lang="en-US" altLang="ja-JP" sz="1800" dirty="0" smtClean="0"/>
              <a:t>.</a:t>
            </a:r>
          </a:p>
          <a:p>
            <a:pPr>
              <a:buNone/>
            </a:pPr>
            <a:r>
              <a:rPr lang="en-US" altLang="ja-JP" sz="1800" dirty="0" smtClean="0"/>
              <a:t>If </a:t>
            </a:r>
            <a:r>
              <a:rPr lang="en-US" altLang="ja-JP" sz="1800" i="1" dirty="0" smtClean="0"/>
              <a:t>C</a:t>
            </a:r>
            <a:r>
              <a:rPr lang="en-US" altLang="ja-JP" sz="1800" dirty="0" smtClean="0"/>
              <a:t> '(</a:t>
            </a:r>
            <a:r>
              <a:rPr lang="en-US" altLang="ja-JP" sz="1800" i="1" dirty="0" smtClean="0"/>
              <a:t>Y</a:t>
            </a:r>
            <a:r>
              <a:rPr lang="en-US" altLang="ja-JP" sz="1800" dirty="0" smtClean="0"/>
              <a:t>) = 0.6 and </a:t>
            </a:r>
            <a:r>
              <a:rPr lang="en-US" altLang="ja-JP" sz="1800" i="1" dirty="0" smtClean="0"/>
              <a:t>I'</a:t>
            </a:r>
            <a:r>
              <a:rPr lang="en-US" altLang="ja-JP" sz="1800" dirty="0" smtClean="0"/>
              <a:t> (</a:t>
            </a:r>
            <a:r>
              <a:rPr lang="en-US" altLang="ja-JP" sz="1800" i="1" dirty="0" smtClean="0"/>
              <a:t>Y</a:t>
            </a:r>
            <a:r>
              <a:rPr lang="en-US" altLang="ja-JP" sz="1800" dirty="0" smtClean="0"/>
              <a:t>) = 0.2, the complex multiplier is 1 / 0.2 = 5</a:t>
            </a:r>
          </a:p>
          <a:p>
            <a:pPr>
              <a:buNone/>
            </a:pPr>
            <a:r>
              <a:rPr lang="en-US" altLang="ja-JP" sz="1800" dirty="0" smtClean="0"/>
              <a:t>When we set 1</a:t>
            </a:r>
            <a:r>
              <a:rPr lang="ja-JP" altLang="ja-JP" sz="1800" dirty="0" smtClean="0"/>
              <a:t>－</a:t>
            </a:r>
            <a:r>
              <a:rPr lang="en-US" altLang="ja-JP" sz="1800" i="1" dirty="0" smtClean="0"/>
              <a:t>C</a:t>
            </a:r>
            <a:r>
              <a:rPr lang="en-US" altLang="ja-JP" sz="1800" dirty="0" smtClean="0"/>
              <a:t>’(</a:t>
            </a:r>
            <a:r>
              <a:rPr lang="en-US" altLang="ja-JP" sz="1800" i="1" dirty="0" smtClean="0"/>
              <a:t>Y</a:t>
            </a:r>
            <a:r>
              <a:rPr lang="en-US" altLang="ja-JP" sz="1800" dirty="0" smtClean="0"/>
              <a:t>)</a:t>
            </a:r>
            <a:r>
              <a:rPr lang="ja-JP" altLang="ja-JP" sz="1800" dirty="0" smtClean="0"/>
              <a:t>＝</a:t>
            </a:r>
            <a:r>
              <a:rPr lang="en-US" altLang="ja-JP" sz="1800" i="1" dirty="0" smtClean="0"/>
              <a:t>S</a:t>
            </a:r>
            <a:r>
              <a:rPr lang="en-US" altLang="ja-JP" sz="1800" dirty="0" smtClean="0"/>
              <a:t>’(</a:t>
            </a:r>
            <a:r>
              <a:rPr lang="en-US" altLang="ja-JP" sz="1800" i="1" dirty="0" smtClean="0"/>
              <a:t>Y</a:t>
            </a:r>
            <a:r>
              <a:rPr lang="en-US" altLang="ja-JP" sz="1800" dirty="0" smtClean="0"/>
              <a:t>)= the marginal propensity to save, we obtain </a:t>
            </a:r>
          </a:p>
          <a:p>
            <a:pPr>
              <a:buNone/>
            </a:pPr>
            <a:r>
              <a:rPr lang="en-US" altLang="ja-JP" sz="1800" i="1" dirty="0" smtClean="0"/>
              <a:t>      </a:t>
            </a:r>
            <a:r>
              <a:rPr lang="en-US" altLang="ja-JP" sz="1800" i="1" dirty="0" err="1" smtClean="0"/>
              <a:t>dY</a:t>
            </a:r>
            <a:r>
              <a:rPr lang="ja-JP" altLang="ja-JP" sz="1800" dirty="0" smtClean="0"/>
              <a:t>＝（</a:t>
            </a:r>
            <a:r>
              <a:rPr lang="en-US" altLang="ja-JP" sz="1800" dirty="0" smtClean="0"/>
              <a:t>1</a:t>
            </a:r>
            <a:r>
              <a:rPr lang="ja-JP" altLang="ja-JP" sz="1800" dirty="0" smtClean="0"/>
              <a:t>／（</a:t>
            </a:r>
            <a:r>
              <a:rPr lang="en-US" altLang="ja-JP" sz="1800" i="1" dirty="0" smtClean="0"/>
              <a:t>S</a:t>
            </a:r>
            <a:r>
              <a:rPr lang="en-US" altLang="ja-JP" sz="1800" dirty="0" smtClean="0"/>
              <a:t>’(</a:t>
            </a:r>
            <a:r>
              <a:rPr lang="en-US" altLang="ja-JP" sz="1800" i="1" dirty="0" smtClean="0"/>
              <a:t>Y</a:t>
            </a:r>
            <a:r>
              <a:rPr lang="en-US" altLang="ja-JP" sz="1800" dirty="0" smtClean="0"/>
              <a:t>)</a:t>
            </a:r>
            <a:r>
              <a:rPr lang="ja-JP" altLang="ja-JP" sz="1800" dirty="0" smtClean="0"/>
              <a:t>－</a:t>
            </a:r>
            <a:r>
              <a:rPr lang="en-US" altLang="ja-JP" sz="1800" i="1" dirty="0" smtClean="0"/>
              <a:t>I’</a:t>
            </a:r>
            <a:r>
              <a:rPr lang="en-US" altLang="ja-JP" sz="1800" dirty="0" smtClean="0"/>
              <a:t>(</a:t>
            </a:r>
            <a:r>
              <a:rPr lang="en-US" altLang="ja-JP" sz="1800" i="1" dirty="0" smtClean="0"/>
              <a:t>Y</a:t>
            </a:r>
            <a:r>
              <a:rPr lang="en-US" altLang="ja-JP" sz="1800" dirty="0" smtClean="0"/>
              <a:t>)</a:t>
            </a:r>
            <a:r>
              <a:rPr lang="ja-JP" altLang="ja-JP" sz="1800" dirty="0" smtClean="0"/>
              <a:t>））</a:t>
            </a:r>
            <a:r>
              <a:rPr lang="en-US" altLang="ja-JP" sz="1800" i="1" dirty="0" err="1" smtClean="0"/>
              <a:t>dI</a:t>
            </a:r>
            <a:r>
              <a:rPr lang="en-US" altLang="ja-JP" sz="1800" i="1" dirty="0" smtClean="0"/>
              <a:t>(－) .</a:t>
            </a:r>
            <a:endParaRPr lang="en-US" altLang="ja-JP" sz="1800" dirty="0" smtClean="0"/>
          </a:p>
          <a:p>
            <a:pPr>
              <a:buNone/>
            </a:pPr>
            <a:r>
              <a:rPr lang="en-US" altLang="ja-JP" sz="1800" dirty="0" smtClean="0"/>
              <a:t>In order for the complex multiplier to have a positive value, </a:t>
            </a:r>
            <a:r>
              <a:rPr lang="en-US" altLang="ja-JP" sz="1800" i="1" dirty="0" smtClean="0"/>
              <a:t>S</a:t>
            </a:r>
            <a:r>
              <a:rPr lang="en-US" altLang="ja-JP" sz="1800" dirty="0" smtClean="0"/>
              <a:t>’(</a:t>
            </a:r>
            <a:r>
              <a:rPr lang="en-US" altLang="ja-JP" sz="1800" i="1" dirty="0" smtClean="0"/>
              <a:t>Y</a:t>
            </a:r>
            <a:r>
              <a:rPr lang="en-US" altLang="ja-JP" sz="1800" dirty="0" smtClean="0"/>
              <a:t>)</a:t>
            </a:r>
            <a:r>
              <a:rPr lang="ja-JP" altLang="ja-JP" sz="1800" dirty="0" smtClean="0"/>
              <a:t>＞</a:t>
            </a:r>
            <a:r>
              <a:rPr lang="en-US" altLang="ja-JP" sz="1800" i="1" dirty="0" smtClean="0"/>
              <a:t>I’</a:t>
            </a:r>
            <a:r>
              <a:rPr lang="en-US" altLang="ja-JP" sz="1800" dirty="0" smtClean="0"/>
              <a:t>(</a:t>
            </a:r>
            <a:r>
              <a:rPr lang="en-US" altLang="ja-JP" sz="1800" i="1" dirty="0" smtClean="0"/>
              <a:t>Y</a:t>
            </a:r>
            <a:r>
              <a:rPr lang="en-US" altLang="ja-JP" sz="1800" dirty="0" smtClean="0"/>
              <a:t>).</a:t>
            </a:r>
          </a:p>
          <a:p>
            <a:r>
              <a:rPr lang="ja-JP" altLang="ja-JP" sz="1800" b="1" dirty="0" smtClean="0">
                <a:latin typeface="+mj-ea"/>
                <a:ea typeface="+mj-ea"/>
              </a:rPr>
              <a:t>誘発投資</a:t>
            </a:r>
            <a:r>
              <a:rPr lang="ja-JP" altLang="ja-JP" sz="1800" dirty="0" smtClean="0">
                <a:latin typeface="+mj-ea"/>
                <a:ea typeface="+mj-ea"/>
              </a:rPr>
              <a:t>（</a:t>
            </a:r>
            <a:r>
              <a:rPr lang="en-US" altLang="ja-JP" sz="1800" dirty="0" smtClean="0">
                <a:latin typeface="+mj-ea"/>
                <a:ea typeface="+mj-ea"/>
              </a:rPr>
              <a:t>induced investment</a:t>
            </a:r>
            <a:r>
              <a:rPr lang="ja-JP" altLang="ja-JP" sz="1800" dirty="0" smtClean="0">
                <a:latin typeface="+mj-ea"/>
                <a:ea typeface="+mj-ea"/>
              </a:rPr>
              <a:t>）＝国民所得</a:t>
            </a:r>
            <a:r>
              <a:rPr lang="en-US" altLang="ja-JP" sz="1800" i="1" dirty="0" smtClean="0">
                <a:latin typeface="+mj-ea"/>
                <a:ea typeface="+mj-ea"/>
              </a:rPr>
              <a:t>Y</a:t>
            </a:r>
            <a:r>
              <a:rPr lang="ja-JP" altLang="ja-JP" sz="1800" dirty="0" smtClean="0">
                <a:latin typeface="+mj-ea"/>
                <a:ea typeface="+mj-ea"/>
              </a:rPr>
              <a:t>の変動に応じて変化する投資</a:t>
            </a:r>
            <a:r>
              <a:rPr lang="en-US" altLang="ja-JP" sz="1800" i="1" dirty="0" smtClean="0">
                <a:latin typeface="+mj-ea"/>
                <a:ea typeface="+mj-ea"/>
              </a:rPr>
              <a:t>I</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endParaRPr lang="ja-JP" altLang="ja-JP" sz="1800" dirty="0" smtClean="0">
              <a:latin typeface="+mj-ea"/>
              <a:ea typeface="+mj-ea"/>
            </a:endParaRPr>
          </a:p>
          <a:p>
            <a:r>
              <a:rPr lang="ja-JP" altLang="ja-JP" sz="1800" dirty="0" smtClean="0">
                <a:latin typeface="+mj-ea"/>
                <a:ea typeface="+mj-ea"/>
              </a:rPr>
              <a:t>　　</a:t>
            </a:r>
            <a:r>
              <a:rPr lang="en-US" altLang="ja-JP" sz="1800" i="1" dirty="0" smtClean="0">
                <a:latin typeface="+mj-ea"/>
                <a:ea typeface="+mj-ea"/>
              </a:rPr>
              <a:t>I</a:t>
            </a:r>
            <a:r>
              <a:rPr lang="ja-JP" altLang="ja-JP" sz="1800" dirty="0" smtClean="0">
                <a:latin typeface="+mj-ea"/>
                <a:ea typeface="+mj-ea"/>
              </a:rPr>
              <a:t>＝</a:t>
            </a:r>
            <a:r>
              <a:rPr lang="en-US" altLang="ja-JP" sz="1800" i="1" dirty="0" smtClean="0">
                <a:latin typeface="+mj-ea"/>
                <a:ea typeface="+mj-ea"/>
              </a:rPr>
              <a:t>I</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I(－)</a:t>
            </a:r>
            <a:r>
              <a:rPr lang="ja-JP" altLang="ja-JP" sz="1800" dirty="0" smtClean="0">
                <a:latin typeface="+mj-ea"/>
                <a:ea typeface="+mj-ea"/>
              </a:rPr>
              <a:t>＝誘発投資＋独立投資</a:t>
            </a:r>
          </a:p>
          <a:p>
            <a:r>
              <a:rPr lang="ja-JP" altLang="ja-JP" sz="1800" dirty="0" smtClean="0">
                <a:latin typeface="+mj-ea"/>
                <a:ea typeface="+mj-ea"/>
              </a:rPr>
              <a:t>総需要＝総供給の均衡条件式　　</a:t>
            </a:r>
            <a:r>
              <a:rPr lang="en-US" altLang="ja-JP" sz="1800" i="1" dirty="0" smtClean="0">
                <a:latin typeface="+mj-ea"/>
                <a:ea typeface="+mj-ea"/>
              </a:rPr>
              <a:t>Y</a:t>
            </a:r>
            <a:r>
              <a:rPr lang="ja-JP"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I</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I(－)</a:t>
            </a:r>
            <a:endParaRPr lang="ja-JP" altLang="ja-JP" sz="1800" dirty="0" smtClean="0">
              <a:latin typeface="+mj-ea"/>
              <a:ea typeface="+mj-ea"/>
            </a:endParaRPr>
          </a:p>
          <a:p>
            <a:r>
              <a:rPr lang="ja-JP" altLang="ja-JP" sz="1800" dirty="0" smtClean="0">
                <a:latin typeface="+mj-ea"/>
                <a:ea typeface="+mj-ea"/>
              </a:rPr>
              <a:t>微分により増加分　　</a:t>
            </a:r>
            <a:r>
              <a:rPr lang="en-US" altLang="ja-JP" sz="1800" i="1" dirty="0" err="1" smtClean="0">
                <a:latin typeface="+mj-ea"/>
                <a:ea typeface="+mj-ea"/>
              </a:rPr>
              <a:t>dY</a:t>
            </a:r>
            <a:r>
              <a:rPr lang="ja-JP"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en-US" altLang="ja-JP" sz="1800" i="1" dirty="0" err="1" smtClean="0">
                <a:latin typeface="+mj-ea"/>
                <a:ea typeface="+mj-ea"/>
              </a:rPr>
              <a:t>dY</a:t>
            </a:r>
            <a:r>
              <a:rPr lang="ja-JP" altLang="ja-JP" sz="1800" dirty="0" smtClean="0">
                <a:latin typeface="+mj-ea"/>
                <a:ea typeface="+mj-ea"/>
              </a:rPr>
              <a:t>＋</a:t>
            </a:r>
            <a:r>
              <a:rPr lang="en-US" altLang="ja-JP" sz="1800" i="1" dirty="0" smtClean="0">
                <a:latin typeface="+mj-ea"/>
                <a:ea typeface="+mj-ea"/>
              </a:rPr>
              <a:t>I’</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en-US" altLang="ja-JP" sz="1800" i="1" dirty="0" err="1" smtClean="0">
                <a:latin typeface="+mj-ea"/>
                <a:ea typeface="+mj-ea"/>
              </a:rPr>
              <a:t>dY</a:t>
            </a:r>
            <a:r>
              <a:rPr lang="ja-JP" altLang="ja-JP" sz="1800" dirty="0" smtClean="0">
                <a:latin typeface="+mj-ea"/>
                <a:ea typeface="+mj-ea"/>
              </a:rPr>
              <a:t>＋</a:t>
            </a:r>
            <a:r>
              <a:rPr lang="en-US" altLang="ja-JP" sz="1800" i="1" dirty="0" err="1" smtClean="0">
                <a:latin typeface="+mj-ea"/>
                <a:ea typeface="+mj-ea"/>
              </a:rPr>
              <a:t>dI</a:t>
            </a:r>
            <a:r>
              <a:rPr lang="en-US" altLang="ja-JP" sz="1800" i="1" dirty="0" smtClean="0">
                <a:latin typeface="+mj-ea"/>
                <a:ea typeface="+mj-ea"/>
              </a:rPr>
              <a:t>(－)</a:t>
            </a:r>
            <a:endParaRPr lang="ja-JP" altLang="ja-JP" sz="1800" dirty="0" smtClean="0">
              <a:latin typeface="+mj-ea"/>
              <a:ea typeface="+mj-ea"/>
            </a:endParaRPr>
          </a:p>
          <a:p>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は限界消費性向、</a:t>
            </a:r>
            <a:r>
              <a:rPr lang="en-US" altLang="ja-JP" sz="1800" i="1" dirty="0" smtClean="0">
                <a:latin typeface="+mj-ea"/>
                <a:ea typeface="+mj-ea"/>
              </a:rPr>
              <a:t>I’</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は</a:t>
            </a:r>
            <a:r>
              <a:rPr lang="ja-JP" altLang="ja-JP" sz="1800" b="1" dirty="0" smtClean="0">
                <a:latin typeface="+mj-ea"/>
                <a:ea typeface="+mj-ea"/>
              </a:rPr>
              <a:t>限界投資性向</a:t>
            </a:r>
            <a:r>
              <a:rPr lang="ja-JP" altLang="ja-JP" sz="1800" dirty="0" smtClean="0">
                <a:latin typeface="+mj-ea"/>
                <a:ea typeface="+mj-ea"/>
              </a:rPr>
              <a:t>（</a:t>
            </a:r>
            <a:r>
              <a:rPr lang="en-US" altLang="ja-JP" sz="1800" dirty="0" smtClean="0">
                <a:latin typeface="+mj-ea"/>
                <a:ea typeface="+mj-ea"/>
              </a:rPr>
              <a:t>marginal propensity to invest</a:t>
            </a:r>
            <a:r>
              <a:rPr lang="ja-JP" altLang="ja-JP" sz="1800" dirty="0" smtClean="0">
                <a:latin typeface="+mj-ea"/>
                <a:ea typeface="+mj-ea"/>
              </a:rPr>
              <a:t>）</a:t>
            </a:r>
          </a:p>
          <a:p>
            <a:r>
              <a:rPr lang="ja-JP" altLang="ja-JP" sz="1800" dirty="0" smtClean="0">
                <a:latin typeface="+mj-ea"/>
                <a:ea typeface="+mj-ea"/>
              </a:rPr>
              <a:t>　</a:t>
            </a:r>
            <a:r>
              <a:rPr lang="en-US" altLang="ja-JP" sz="1800" i="1" dirty="0" err="1" smtClean="0">
                <a:latin typeface="+mj-ea"/>
                <a:ea typeface="+mj-ea"/>
              </a:rPr>
              <a:t>dY</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I’</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a:t>
            </a:r>
            <a:r>
              <a:rPr lang="en-US" altLang="ja-JP" sz="1800" i="1" dirty="0" err="1" smtClean="0">
                <a:latin typeface="+mj-ea"/>
                <a:ea typeface="+mj-ea"/>
              </a:rPr>
              <a:t>dI</a:t>
            </a:r>
            <a:r>
              <a:rPr lang="en-US" altLang="ja-JP" sz="1800" i="1" dirty="0" smtClean="0">
                <a:latin typeface="+mj-ea"/>
                <a:ea typeface="+mj-ea"/>
              </a:rPr>
              <a:t>(－)</a:t>
            </a:r>
            <a:endParaRPr lang="ja-JP" altLang="ja-JP" sz="1800" dirty="0" smtClean="0">
              <a:latin typeface="+mj-ea"/>
              <a:ea typeface="+mj-ea"/>
            </a:endParaRPr>
          </a:p>
          <a:p>
            <a:r>
              <a:rPr lang="ja-JP" altLang="ja-JP" sz="1800" dirty="0" smtClean="0">
                <a:latin typeface="+mj-ea"/>
                <a:ea typeface="+mj-ea"/>
              </a:rPr>
              <a:t>乗数（</a:t>
            </a:r>
            <a:r>
              <a:rPr lang="en-US" altLang="ja-JP" sz="1800" dirty="0" smtClean="0">
                <a:latin typeface="+mj-ea"/>
                <a:ea typeface="+mj-ea"/>
              </a:rPr>
              <a:t>1</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I’</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））を</a:t>
            </a:r>
            <a:r>
              <a:rPr lang="ja-JP" altLang="ja-JP" sz="1800" b="1" dirty="0" smtClean="0">
                <a:latin typeface="+mj-ea"/>
                <a:ea typeface="+mj-ea"/>
              </a:rPr>
              <a:t>複合乗数</a:t>
            </a:r>
            <a:r>
              <a:rPr lang="ja-JP" altLang="ja-JP" sz="1800" dirty="0" smtClean="0">
                <a:latin typeface="+mj-ea"/>
                <a:ea typeface="+mj-ea"/>
              </a:rPr>
              <a:t>（</a:t>
            </a:r>
            <a:r>
              <a:rPr lang="en-US" altLang="ja-JP" sz="1800" dirty="0" smtClean="0">
                <a:latin typeface="+mj-ea"/>
                <a:ea typeface="+mj-ea"/>
              </a:rPr>
              <a:t>complex multiplier</a:t>
            </a:r>
            <a:r>
              <a:rPr lang="ja-JP" altLang="ja-JP" sz="1800" dirty="0" smtClean="0">
                <a:latin typeface="+mj-ea"/>
                <a:ea typeface="+mj-ea"/>
              </a:rPr>
              <a:t>）</a:t>
            </a:r>
          </a:p>
          <a:p>
            <a:r>
              <a:rPr lang="en-US" altLang="ja-JP" sz="1800" dirty="0" smtClean="0">
                <a:latin typeface="+mj-ea"/>
                <a:ea typeface="+mj-ea"/>
              </a:rPr>
              <a:t>C’(Y)=0.6</a:t>
            </a:r>
            <a:r>
              <a:rPr lang="ja-JP" altLang="ja-JP" sz="1800" dirty="0" err="1" smtClean="0">
                <a:latin typeface="+mj-ea"/>
                <a:ea typeface="+mj-ea"/>
              </a:rPr>
              <a:t>、</a:t>
            </a:r>
            <a:r>
              <a:rPr lang="en-US" altLang="ja-JP" sz="1800" i="1" dirty="0" smtClean="0">
                <a:latin typeface="+mj-ea"/>
                <a:ea typeface="+mj-ea"/>
              </a:rPr>
              <a:t>I’</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a:t>
            </a:r>
            <a:r>
              <a:rPr lang="en-US" altLang="ja-JP" sz="1800" dirty="0" smtClean="0">
                <a:latin typeface="+mj-ea"/>
                <a:ea typeface="+mj-ea"/>
              </a:rPr>
              <a:t>0.2</a:t>
            </a:r>
            <a:r>
              <a:rPr lang="ja-JP" altLang="ja-JP" sz="1800" dirty="0" smtClean="0">
                <a:latin typeface="+mj-ea"/>
                <a:ea typeface="+mj-ea"/>
              </a:rPr>
              <a:t>とすると、複合乗数は１／</a:t>
            </a:r>
            <a:r>
              <a:rPr lang="en-US" altLang="ja-JP" sz="1800" dirty="0" smtClean="0">
                <a:latin typeface="+mj-ea"/>
                <a:ea typeface="+mj-ea"/>
              </a:rPr>
              <a:t>0.2</a:t>
            </a:r>
            <a:r>
              <a:rPr lang="ja-JP" altLang="ja-JP" sz="1800" dirty="0" smtClean="0">
                <a:latin typeface="+mj-ea"/>
                <a:ea typeface="+mj-ea"/>
              </a:rPr>
              <a:t>＝</a:t>
            </a:r>
            <a:r>
              <a:rPr lang="en-US" altLang="ja-JP" sz="1800" dirty="0" smtClean="0">
                <a:latin typeface="+mj-ea"/>
                <a:ea typeface="+mj-ea"/>
              </a:rPr>
              <a:t>5</a:t>
            </a:r>
            <a:endParaRPr lang="ja-JP" altLang="ja-JP" sz="1800" dirty="0" smtClean="0">
              <a:latin typeface="+mj-ea"/>
              <a:ea typeface="+mj-ea"/>
            </a:endParaRPr>
          </a:p>
          <a:p>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S</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とおき、限界貯蓄性向で表すと、</a:t>
            </a:r>
            <a:r>
              <a:rPr lang="en-US" altLang="ja-JP" sz="1800" i="1" dirty="0" err="1" smtClean="0">
                <a:latin typeface="+mj-ea"/>
                <a:ea typeface="+mj-ea"/>
              </a:rPr>
              <a:t>dY</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S</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I’</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a:t>
            </a:r>
            <a:r>
              <a:rPr lang="en-US" altLang="ja-JP" sz="1800" i="1" dirty="0" err="1" smtClean="0">
                <a:latin typeface="+mj-ea"/>
                <a:ea typeface="+mj-ea"/>
              </a:rPr>
              <a:t>dI</a:t>
            </a:r>
            <a:r>
              <a:rPr lang="en-US" altLang="ja-JP" sz="1800" i="1" dirty="0" smtClean="0">
                <a:latin typeface="+mj-ea"/>
                <a:ea typeface="+mj-ea"/>
              </a:rPr>
              <a:t>(－)</a:t>
            </a:r>
            <a:endParaRPr lang="ja-JP" altLang="ja-JP" sz="1800" dirty="0" smtClean="0">
              <a:latin typeface="+mj-ea"/>
              <a:ea typeface="+mj-ea"/>
            </a:endParaRPr>
          </a:p>
          <a:p>
            <a:r>
              <a:rPr lang="ja-JP" altLang="ja-JP" sz="1800" dirty="0" smtClean="0">
                <a:latin typeface="+mj-ea"/>
                <a:ea typeface="+mj-ea"/>
              </a:rPr>
              <a:t>複合乗数がプラスの値になるためには、　</a:t>
            </a:r>
            <a:r>
              <a:rPr lang="en-US" altLang="ja-JP" sz="1800" i="1" dirty="0" smtClean="0">
                <a:latin typeface="+mj-ea"/>
                <a:ea typeface="+mj-ea"/>
              </a:rPr>
              <a:t>S</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I’</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p>
          <a:p>
            <a:pPr>
              <a:buNone/>
            </a:pPr>
            <a:endParaRPr lang="en-US" altLang="ja-JP" sz="1800" dirty="0" smtClean="0"/>
          </a:p>
          <a:p>
            <a:pPr>
              <a:buNone/>
            </a:pPr>
            <a:endParaRPr lang="ja-JP" altLang="ja-JP"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7504" y="1"/>
            <a:ext cx="8928992" cy="548680"/>
          </a:xfrm>
        </p:spPr>
        <p:txBody>
          <a:bodyPr>
            <a:normAutofit fontScale="90000"/>
          </a:bodyPr>
          <a:lstStyle/>
          <a:p>
            <a:r>
              <a:rPr lang="ja-JP" altLang="ja-JP" sz="2400" b="1" dirty="0" smtClean="0"/>
              <a:t> </a:t>
            </a:r>
            <a:r>
              <a:rPr lang="en-US" altLang="ja-JP" sz="2000" b="1" dirty="0" smtClean="0"/>
              <a:t>10</a:t>
            </a:r>
            <a:r>
              <a:rPr lang="ja-JP" altLang="ja-JP" sz="2000" b="1" dirty="0" err="1" smtClean="0"/>
              <a:t>．</a:t>
            </a:r>
            <a:r>
              <a:rPr lang="en-US" altLang="ja-JP" sz="2000" b="1" dirty="0" smtClean="0"/>
              <a:t>Fiscal </a:t>
            </a:r>
            <a:r>
              <a:rPr lang="en-US" altLang="ja-JP" sz="2000" b="1" dirty="0" smtClean="0"/>
              <a:t>Multiplier of Lump-sum Tax and Balanced Budget </a:t>
            </a:r>
            <a:r>
              <a:rPr lang="en-US" altLang="ja-JP" sz="2000" b="1" dirty="0" smtClean="0"/>
              <a:t>Multiplier</a:t>
            </a:r>
            <a:br>
              <a:rPr lang="en-US" altLang="ja-JP" sz="2000" b="1" dirty="0" smtClean="0"/>
            </a:br>
            <a:r>
              <a:rPr lang="ja-JP" altLang="ja-JP" sz="2000" b="1" dirty="0" smtClean="0"/>
              <a:t>一括税の財政乗数と均衡予算乗数</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12291" name="Rectangle 3"/>
          <p:cNvSpPr>
            <a:spLocks noGrp="1" noChangeArrowheads="1"/>
          </p:cNvSpPr>
          <p:nvPr>
            <p:ph idx="1"/>
          </p:nvPr>
        </p:nvSpPr>
        <p:spPr>
          <a:xfrm>
            <a:off x="0" y="548680"/>
            <a:ext cx="9144000" cy="6192688"/>
          </a:xfrm>
        </p:spPr>
        <p:txBody>
          <a:bodyPr>
            <a:normAutofit lnSpcReduction="10000"/>
          </a:bodyPr>
          <a:lstStyle/>
          <a:p>
            <a:pPr>
              <a:buNone/>
            </a:pPr>
            <a:r>
              <a:rPr lang="en-US" altLang="ja-JP" sz="1800" b="1" dirty="0" smtClean="0"/>
              <a:t>Government </a:t>
            </a:r>
            <a:r>
              <a:rPr lang="en-US" altLang="ja-JP" sz="1800" b="1" dirty="0" smtClean="0"/>
              <a:t>expenditure </a:t>
            </a:r>
            <a:r>
              <a:rPr lang="en-US" altLang="ja-JP" sz="1800" b="1" i="1" dirty="0" smtClean="0"/>
              <a:t>G</a:t>
            </a:r>
            <a:r>
              <a:rPr lang="en-US" altLang="ja-JP" sz="1800" b="1" dirty="0" smtClean="0"/>
              <a:t> </a:t>
            </a:r>
            <a:r>
              <a:rPr lang="en-US" altLang="ja-JP" sz="1800" dirty="0" smtClean="0"/>
              <a:t>is perfectly covered by a direct tax </a:t>
            </a:r>
            <a:r>
              <a:rPr lang="en-US" altLang="ja-JP" sz="1800" i="1" dirty="0" smtClean="0"/>
              <a:t>T</a:t>
            </a:r>
            <a:r>
              <a:rPr lang="en-US" altLang="ja-JP" sz="1800" dirty="0" smtClean="0"/>
              <a:t> imposed on income.  This is </a:t>
            </a:r>
            <a:r>
              <a:rPr lang="en-US" altLang="ja-JP" sz="1800" b="1" dirty="0" smtClean="0"/>
              <a:t>the principle of balanced budget </a:t>
            </a:r>
            <a:r>
              <a:rPr lang="en-US" altLang="ja-JP" sz="1800" b="1" i="1" dirty="0" smtClean="0"/>
              <a:t>G</a:t>
            </a:r>
            <a:r>
              <a:rPr lang="ja-JP" altLang="ja-JP" sz="1800" b="1" dirty="0" smtClean="0"/>
              <a:t>＝</a:t>
            </a:r>
            <a:r>
              <a:rPr lang="en-US" altLang="ja-JP" sz="1800" b="1" i="1" dirty="0" smtClean="0"/>
              <a:t>T </a:t>
            </a:r>
            <a:endParaRPr lang="en-US" altLang="ja-JP" sz="1800" b="1" dirty="0" smtClean="0"/>
          </a:p>
          <a:p>
            <a:pPr>
              <a:buNone/>
            </a:pPr>
            <a:r>
              <a:rPr lang="en-US" altLang="ja-JP" sz="1800" dirty="0" smtClean="0"/>
              <a:t>Lump sum tax</a:t>
            </a:r>
            <a:r>
              <a:rPr lang="ja-JP" altLang="en-US" sz="1800" dirty="0" smtClean="0"/>
              <a:t> </a:t>
            </a:r>
            <a:r>
              <a:rPr lang="en-US" altLang="ja-JP" sz="1800" i="1" dirty="0" smtClean="0"/>
              <a:t>T</a:t>
            </a:r>
            <a:r>
              <a:rPr lang="ja-JP" altLang="en-US" sz="1800" dirty="0" smtClean="0"/>
              <a:t>⇒</a:t>
            </a:r>
            <a:r>
              <a:rPr lang="en-US" altLang="ja-JP" sz="1800" dirty="0" smtClean="0"/>
              <a:t>Income after tax is </a:t>
            </a:r>
            <a:r>
              <a:rPr lang="en-US" altLang="ja-JP" sz="1800" i="1" dirty="0" smtClean="0"/>
              <a:t>Y</a:t>
            </a:r>
            <a:r>
              <a:rPr lang="ja-JP" altLang="ja-JP" sz="1800" dirty="0" smtClean="0"/>
              <a:t>－</a:t>
            </a:r>
            <a:r>
              <a:rPr lang="en-US" altLang="ja-JP" sz="1800" i="1" dirty="0" smtClean="0"/>
              <a:t>T </a:t>
            </a:r>
            <a:r>
              <a:rPr lang="en-US" altLang="ja-JP" sz="1800" dirty="0" smtClean="0"/>
              <a:t>= disposable income</a:t>
            </a:r>
            <a:br>
              <a:rPr lang="en-US" altLang="ja-JP" sz="1800" dirty="0" smtClean="0"/>
            </a:br>
            <a:r>
              <a:rPr lang="en-US" altLang="ja-JP" sz="1800" dirty="0" smtClean="0"/>
              <a:t>Consumption function </a:t>
            </a:r>
            <a:r>
              <a:rPr lang="en-US" altLang="ja-JP" sz="1800" i="1" dirty="0" smtClean="0"/>
              <a:t>C</a:t>
            </a:r>
            <a:r>
              <a:rPr lang="ja-JP" altLang="ja-JP" sz="1800" dirty="0" smtClean="0"/>
              <a:t>＝</a:t>
            </a:r>
            <a:r>
              <a:rPr lang="en-US" altLang="ja-JP" sz="1800" i="1" dirty="0" smtClean="0"/>
              <a:t>C</a:t>
            </a:r>
            <a:r>
              <a:rPr lang="en-US" altLang="ja-JP" sz="1800" dirty="0" smtClean="0"/>
              <a:t>(</a:t>
            </a:r>
            <a:r>
              <a:rPr lang="en-US" altLang="ja-JP" sz="1800" i="1" dirty="0" smtClean="0"/>
              <a:t>Y</a:t>
            </a:r>
            <a:r>
              <a:rPr lang="ja-JP" altLang="ja-JP" sz="1800" dirty="0" smtClean="0"/>
              <a:t>－</a:t>
            </a:r>
            <a:r>
              <a:rPr lang="en-US" altLang="ja-JP" sz="1800" i="1" dirty="0" smtClean="0"/>
              <a:t>T</a:t>
            </a:r>
            <a:r>
              <a:rPr lang="en-US" altLang="ja-JP" sz="1800" dirty="0" smtClean="0"/>
              <a:t>)</a:t>
            </a:r>
            <a:r>
              <a:rPr lang="ja-JP" altLang="ja-JP" sz="1800" dirty="0" smtClean="0"/>
              <a:t>＝</a:t>
            </a:r>
            <a:r>
              <a:rPr lang="en-US" altLang="ja-JP" sz="1800" i="1" dirty="0" smtClean="0"/>
              <a:t>a</a:t>
            </a:r>
            <a:r>
              <a:rPr lang="ja-JP" altLang="ja-JP" sz="1800" dirty="0" smtClean="0"/>
              <a:t>＋</a:t>
            </a:r>
            <a:r>
              <a:rPr lang="en-US" altLang="ja-JP" sz="1800" i="1" dirty="0" smtClean="0"/>
              <a:t>c</a:t>
            </a:r>
            <a:r>
              <a:rPr lang="en-US" altLang="ja-JP" sz="1800" dirty="0" smtClean="0"/>
              <a:t>(</a:t>
            </a:r>
            <a:r>
              <a:rPr lang="en-US" altLang="ja-JP" sz="1800" i="1" dirty="0" smtClean="0"/>
              <a:t>Y</a:t>
            </a:r>
            <a:r>
              <a:rPr lang="ja-JP" altLang="ja-JP" sz="1800" dirty="0" smtClean="0"/>
              <a:t>－</a:t>
            </a:r>
            <a:r>
              <a:rPr lang="en-US" altLang="ja-JP" sz="1800" i="1" dirty="0" smtClean="0"/>
              <a:t>T</a:t>
            </a:r>
            <a:r>
              <a:rPr lang="en-US" altLang="ja-JP" sz="1800" dirty="0" smtClean="0"/>
              <a:t>) </a:t>
            </a:r>
            <a:br>
              <a:rPr lang="en-US" altLang="ja-JP" sz="1800" dirty="0" smtClean="0"/>
            </a:br>
            <a:r>
              <a:rPr lang="en-US" altLang="ja-JP" sz="1800" dirty="0" smtClean="0"/>
              <a:t>Equilibrium condition formula in the product market  </a:t>
            </a:r>
            <a:r>
              <a:rPr lang="en-US" altLang="ja-JP" sz="1800" i="1" dirty="0" smtClean="0"/>
              <a:t>Y</a:t>
            </a:r>
            <a:r>
              <a:rPr lang="ja-JP" altLang="ja-JP" sz="1800" dirty="0" smtClean="0"/>
              <a:t>＝</a:t>
            </a:r>
            <a:r>
              <a:rPr lang="en-US" altLang="ja-JP" sz="1800" i="1" dirty="0" smtClean="0"/>
              <a:t>C</a:t>
            </a:r>
            <a:r>
              <a:rPr lang="en-US" altLang="ja-JP" sz="1800" dirty="0" smtClean="0"/>
              <a:t>(</a:t>
            </a:r>
            <a:r>
              <a:rPr lang="en-US" altLang="ja-JP" sz="1800" i="1" dirty="0" smtClean="0"/>
              <a:t>Y</a:t>
            </a:r>
            <a:r>
              <a:rPr lang="ja-JP" altLang="ja-JP" sz="1800" dirty="0" smtClean="0"/>
              <a:t>－</a:t>
            </a:r>
            <a:r>
              <a:rPr lang="en-US" altLang="ja-JP" sz="1800" i="1" dirty="0" smtClean="0"/>
              <a:t>T</a:t>
            </a:r>
            <a:r>
              <a:rPr lang="en-US" altLang="ja-JP" sz="1800" dirty="0" smtClean="0"/>
              <a:t>)</a:t>
            </a:r>
            <a:r>
              <a:rPr lang="ja-JP" altLang="ja-JP" sz="1800" dirty="0" smtClean="0"/>
              <a:t>＋</a:t>
            </a:r>
            <a:r>
              <a:rPr lang="en-US" altLang="ja-JP" sz="1800" i="1" dirty="0" smtClean="0"/>
              <a:t>I</a:t>
            </a:r>
            <a:r>
              <a:rPr lang="ja-JP" altLang="ja-JP" sz="1800" dirty="0" smtClean="0"/>
              <a:t>＋</a:t>
            </a:r>
            <a:r>
              <a:rPr lang="en-US" altLang="ja-JP" sz="1800" i="1" dirty="0" smtClean="0"/>
              <a:t>G </a:t>
            </a:r>
            <a:endParaRPr lang="en-US" altLang="ja-JP" sz="1800" dirty="0" smtClean="0"/>
          </a:p>
          <a:p>
            <a:pPr>
              <a:buNone/>
            </a:pPr>
            <a:r>
              <a:rPr lang="en-US" altLang="ja-JP" sz="1800" dirty="0" smtClean="0"/>
              <a:t>Regarding the investment</a:t>
            </a:r>
            <a:r>
              <a:rPr lang="en-US" altLang="ja-JP" sz="1800" i="1" dirty="0" smtClean="0"/>
              <a:t> I </a:t>
            </a:r>
            <a:r>
              <a:rPr lang="en-US" altLang="ja-JP" sz="1800" dirty="0" smtClean="0"/>
              <a:t>and direct tax</a:t>
            </a:r>
            <a:r>
              <a:rPr lang="en-US" altLang="ja-JP" sz="1800" i="1" dirty="0" smtClean="0"/>
              <a:t> T </a:t>
            </a:r>
            <a:r>
              <a:rPr lang="en-US" altLang="ja-JP" sz="1800" dirty="0" smtClean="0"/>
              <a:t>unchanged, taking an increment of income </a:t>
            </a:r>
            <a:r>
              <a:rPr lang="en-US" altLang="ja-JP" sz="1800" i="1" dirty="0" smtClean="0"/>
              <a:t>Y</a:t>
            </a:r>
            <a:r>
              <a:rPr lang="en-US" altLang="ja-JP" sz="1800" dirty="0" smtClean="0"/>
              <a:t> and fiscal expenditure </a:t>
            </a:r>
            <a:r>
              <a:rPr lang="en-US" altLang="ja-JP" sz="1800" i="1" dirty="0" smtClean="0"/>
              <a:t>G</a:t>
            </a:r>
            <a:r>
              <a:rPr lang="en-US" altLang="ja-JP" sz="1800" dirty="0" smtClean="0"/>
              <a:t>,</a:t>
            </a:r>
            <a:br>
              <a:rPr lang="en-US" altLang="ja-JP" sz="1800" dirty="0" smtClean="0"/>
            </a:br>
            <a:r>
              <a:rPr lang="en-US" altLang="ja-JP" sz="1800" i="1" dirty="0" smtClean="0"/>
              <a:t> </a:t>
            </a:r>
            <a:r>
              <a:rPr lang="en-US" altLang="ja-JP" sz="1800" i="1" dirty="0" err="1" smtClean="0"/>
              <a:t>dY</a:t>
            </a:r>
            <a:r>
              <a:rPr lang="ja-JP" altLang="ja-JP" sz="1800" dirty="0" smtClean="0"/>
              <a:t>＝</a:t>
            </a:r>
            <a:r>
              <a:rPr lang="en-US" altLang="ja-JP" sz="1800" i="1" dirty="0" smtClean="0"/>
              <a:t>C</a:t>
            </a:r>
            <a:r>
              <a:rPr lang="en-US" altLang="ja-JP" sz="1800" dirty="0" smtClean="0"/>
              <a:t>’(</a:t>
            </a:r>
            <a:r>
              <a:rPr lang="en-US" altLang="ja-JP" sz="1800" i="1" dirty="0" smtClean="0"/>
              <a:t>Y</a:t>
            </a:r>
            <a:r>
              <a:rPr lang="ja-JP" altLang="ja-JP" sz="1800" dirty="0" smtClean="0"/>
              <a:t>－</a:t>
            </a:r>
            <a:r>
              <a:rPr lang="en-US" altLang="ja-JP" sz="1800" i="1" dirty="0" smtClean="0"/>
              <a:t>T</a:t>
            </a:r>
            <a:r>
              <a:rPr lang="en-US" altLang="ja-JP" sz="1800" dirty="0" smtClean="0"/>
              <a:t>)</a:t>
            </a:r>
            <a:r>
              <a:rPr lang="en-US" altLang="ja-JP" sz="1800" i="1" dirty="0" err="1" smtClean="0"/>
              <a:t>dY</a:t>
            </a:r>
            <a:r>
              <a:rPr lang="ja-JP" altLang="ja-JP" sz="1800" dirty="0" smtClean="0"/>
              <a:t>＋</a:t>
            </a:r>
            <a:r>
              <a:rPr lang="en-US" altLang="ja-JP" sz="1800" i="1" dirty="0" err="1" smtClean="0"/>
              <a:t>dG</a:t>
            </a:r>
            <a:r>
              <a:rPr lang="ja-JP" altLang="en-US" sz="1800" i="1" dirty="0" smtClean="0"/>
              <a:t>　</a:t>
            </a:r>
            <a:r>
              <a:rPr lang="ja-JP" altLang="en-US" sz="1800" dirty="0" smtClean="0"/>
              <a:t>　∴</a:t>
            </a:r>
            <a:r>
              <a:rPr lang="ja-JP" altLang="ja-JP" sz="1800" dirty="0" smtClean="0"/>
              <a:t>　</a:t>
            </a:r>
            <a:r>
              <a:rPr lang="en-US" altLang="ja-JP" sz="1800" i="1" dirty="0" err="1" smtClean="0"/>
              <a:t>dY</a:t>
            </a:r>
            <a:r>
              <a:rPr lang="ja-JP" altLang="ja-JP" sz="1800" dirty="0" smtClean="0"/>
              <a:t>＝（</a:t>
            </a:r>
            <a:r>
              <a:rPr lang="en-US" altLang="ja-JP" sz="1800" dirty="0" smtClean="0"/>
              <a:t>1</a:t>
            </a:r>
            <a:r>
              <a:rPr lang="ja-JP" altLang="ja-JP" sz="1800" dirty="0" smtClean="0"/>
              <a:t>／（</a:t>
            </a:r>
            <a:r>
              <a:rPr lang="en-US" altLang="ja-JP" sz="1800" dirty="0" smtClean="0"/>
              <a:t>1</a:t>
            </a:r>
            <a:r>
              <a:rPr lang="ja-JP" altLang="ja-JP" sz="1800" dirty="0" smtClean="0"/>
              <a:t>－</a:t>
            </a:r>
            <a:r>
              <a:rPr lang="en-US" altLang="ja-JP" sz="1800" i="1" dirty="0" smtClean="0"/>
              <a:t>c</a:t>
            </a:r>
            <a:r>
              <a:rPr lang="ja-JP" altLang="ja-JP" sz="1800" dirty="0" smtClean="0"/>
              <a:t>））</a:t>
            </a:r>
            <a:r>
              <a:rPr lang="en-US" altLang="ja-JP" sz="1800" i="1" dirty="0" err="1" smtClean="0"/>
              <a:t>dG</a:t>
            </a:r>
            <a:r>
              <a:rPr lang="en-US" altLang="ja-JP" sz="1800" i="1" dirty="0" smtClean="0"/>
              <a:t> </a:t>
            </a:r>
            <a:endParaRPr lang="en-US" altLang="ja-JP" sz="1800" dirty="0" smtClean="0"/>
          </a:p>
          <a:p>
            <a:pPr>
              <a:buNone/>
            </a:pPr>
            <a:r>
              <a:rPr lang="en-US" altLang="ja-JP" sz="1800" dirty="0" smtClean="0"/>
              <a:t>Increase in fiscal expenditures in the case of lump-sum direct taxes, as well as an increase in independent investment, has a multiplier effect with a multiplier of 1 / (1 - </a:t>
            </a:r>
            <a:r>
              <a:rPr lang="en-US" altLang="ja-JP" sz="1800" i="1" dirty="0" smtClean="0"/>
              <a:t>c</a:t>
            </a:r>
            <a:r>
              <a:rPr lang="en-US" altLang="ja-JP" sz="1800" dirty="0" smtClean="0"/>
              <a:t>) </a:t>
            </a:r>
            <a:r>
              <a:rPr lang="en-US" altLang="ja-JP" sz="1800" b="1" dirty="0" smtClean="0"/>
              <a:t>= a fiscal multiplier of lump-sum </a:t>
            </a:r>
            <a:r>
              <a:rPr lang="en-US" altLang="ja-JP" sz="1800" b="1" dirty="0" smtClean="0"/>
              <a:t>tax</a:t>
            </a:r>
          </a:p>
          <a:p>
            <a:r>
              <a:rPr lang="ja-JP" altLang="ja-JP" sz="1800" b="1" dirty="0" smtClean="0">
                <a:latin typeface="+mj-ea"/>
                <a:ea typeface="+mj-ea"/>
              </a:rPr>
              <a:t>財政支出</a:t>
            </a:r>
            <a:r>
              <a:rPr lang="ja-JP" altLang="ja-JP" sz="1800" dirty="0" smtClean="0">
                <a:latin typeface="+mj-ea"/>
                <a:ea typeface="+mj-ea"/>
              </a:rPr>
              <a:t>（</a:t>
            </a:r>
            <a:r>
              <a:rPr lang="en-US" altLang="ja-JP" sz="1800" dirty="0" smtClean="0">
                <a:latin typeface="+mj-ea"/>
                <a:ea typeface="+mj-ea"/>
              </a:rPr>
              <a:t>government expenditure</a:t>
            </a:r>
            <a:r>
              <a:rPr lang="ja-JP" altLang="ja-JP" sz="1800" dirty="0" smtClean="0">
                <a:latin typeface="+mj-ea"/>
                <a:ea typeface="+mj-ea"/>
              </a:rPr>
              <a:t>）</a:t>
            </a:r>
            <a:r>
              <a:rPr lang="en-US" altLang="ja-JP" sz="1800" i="1" dirty="0" smtClean="0">
                <a:latin typeface="+mj-ea"/>
                <a:ea typeface="+mj-ea"/>
              </a:rPr>
              <a:t>G</a:t>
            </a:r>
            <a:r>
              <a:rPr lang="ja-JP" altLang="ja-JP" sz="1800" dirty="0" smtClean="0">
                <a:latin typeface="+mj-ea"/>
                <a:ea typeface="+mj-ea"/>
              </a:rPr>
              <a:t>が、所得に対して課される</a:t>
            </a:r>
            <a:r>
              <a:rPr lang="ja-JP" altLang="ja-JP" sz="1800" b="1" dirty="0" smtClean="0">
                <a:latin typeface="+mj-ea"/>
                <a:ea typeface="+mj-ea"/>
              </a:rPr>
              <a:t>直接税</a:t>
            </a:r>
            <a:r>
              <a:rPr lang="ja-JP" altLang="ja-JP" sz="1800" dirty="0" smtClean="0">
                <a:latin typeface="+mj-ea"/>
                <a:ea typeface="+mj-ea"/>
              </a:rPr>
              <a:t>（</a:t>
            </a:r>
            <a:r>
              <a:rPr lang="en-US" altLang="ja-JP" sz="1800" dirty="0" smtClean="0">
                <a:latin typeface="+mj-ea"/>
                <a:ea typeface="+mj-ea"/>
              </a:rPr>
              <a:t>direct tax</a:t>
            </a:r>
            <a:r>
              <a:rPr lang="ja-JP" altLang="ja-JP" sz="1800" dirty="0" smtClean="0">
                <a:latin typeface="+mj-ea"/>
                <a:ea typeface="+mj-ea"/>
              </a:rPr>
              <a:t>）</a:t>
            </a:r>
            <a:r>
              <a:rPr lang="en-US" altLang="ja-JP" sz="1800" i="1" dirty="0" smtClean="0">
                <a:latin typeface="+mj-ea"/>
                <a:ea typeface="+mj-ea"/>
              </a:rPr>
              <a:t>T</a:t>
            </a:r>
            <a:r>
              <a:rPr lang="ja-JP" altLang="ja-JP" sz="1800" dirty="0" smtClean="0">
                <a:latin typeface="+mj-ea"/>
                <a:ea typeface="+mj-ea"/>
              </a:rPr>
              <a:t>によって</a:t>
            </a:r>
            <a:r>
              <a:rPr lang="ja-JP" altLang="en-US" sz="1800" dirty="0" smtClean="0">
                <a:latin typeface="+mj-ea"/>
                <a:ea typeface="+mj-ea"/>
              </a:rPr>
              <a:t>完全に</a:t>
            </a:r>
            <a:r>
              <a:rPr lang="ja-JP" altLang="ja-JP" sz="1800" dirty="0" smtClean="0">
                <a:latin typeface="+mj-ea"/>
                <a:ea typeface="+mj-ea"/>
              </a:rPr>
              <a:t>賄われ、</a:t>
            </a:r>
            <a:r>
              <a:rPr lang="en-US" altLang="ja-JP" sz="1800" i="1" dirty="0" smtClean="0">
                <a:latin typeface="+mj-ea"/>
                <a:ea typeface="+mj-ea"/>
              </a:rPr>
              <a:t>G</a:t>
            </a:r>
            <a:r>
              <a:rPr lang="ja-JP" altLang="ja-JP" sz="1800" dirty="0" smtClean="0">
                <a:latin typeface="+mj-ea"/>
                <a:ea typeface="+mj-ea"/>
              </a:rPr>
              <a:t>＝</a:t>
            </a:r>
            <a:r>
              <a:rPr lang="en-US" altLang="ja-JP" sz="1800" i="1" dirty="0" smtClean="0">
                <a:latin typeface="+mj-ea"/>
                <a:ea typeface="+mj-ea"/>
              </a:rPr>
              <a:t>T</a:t>
            </a:r>
            <a:r>
              <a:rPr lang="ja-JP" altLang="ja-JP" sz="1800" dirty="0" smtClean="0">
                <a:latin typeface="+mj-ea"/>
                <a:ea typeface="+mj-ea"/>
              </a:rPr>
              <a:t>という</a:t>
            </a:r>
            <a:r>
              <a:rPr lang="ja-JP" altLang="ja-JP" sz="1800" b="1" dirty="0" smtClean="0">
                <a:latin typeface="+mj-ea"/>
                <a:ea typeface="+mj-ea"/>
              </a:rPr>
              <a:t>均衡予算</a:t>
            </a:r>
            <a:r>
              <a:rPr lang="ja-JP" altLang="ja-JP" sz="1800" dirty="0" smtClean="0">
                <a:latin typeface="+mj-ea"/>
                <a:ea typeface="+mj-ea"/>
              </a:rPr>
              <a:t>（</a:t>
            </a:r>
            <a:r>
              <a:rPr lang="en-US" altLang="ja-JP" sz="1800" dirty="0" smtClean="0">
                <a:latin typeface="+mj-ea"/>
                <a:ea typeface="+mj-ea"/>
              </a:rPr>
              <a:t>balanced budget</a:t>
            </a:r>
            <a:r>
              <a:rPr lang="ja-JP" altLang="ja-JP" sz="1800" dirty="0" smtClean="0">
                <a:latin typeface="+mj-ea"/>
                <a:ea typeface="+mj-ea"/>
              </a:rPr>
              <a:t>）の原則</a:t>
            </a:r>
          </a:p>
          <a:p>
            <a:r>
              <a:rPr lang="ja-JP" altLang="ja-JP" sz="1800" b="1" dirty="0" smtClean="0">
                <a:latin typeface="+mj-ea"/>
                <a:ea typeface="+mj-ea"/>
              </a:rPr>
              <a:t>一括税</a:t>
            </a:r>
            <a:r>
              <a:rPr lang="ja-JP" altLang="ja-JP" sz="1800" dirty="0" smtClean="0">
                <a:latin typeface="+mj-ea"/>
                <a:ea typeface="+mj-ea"/>
              </a:rPr>
              <a:t>（</a:t>
            </a:r>
            <a:r>
              <a:rPr lang="en-US" altLang="ja-JP" sz="1800" dirty="0" smtClean="0">
                <a:latin typeface="+mj-ea"/>
                <a:ea typeface="+mj-ea"/>
              </a:rPr>
              <a:t>lump-sum tax</a:t>
            </a:r>
            <a:r>
              <a:rPr lang="ja-JP" altLang="ja-JP" sz="1800" dirty="0" smtClean="0">
                <a:latin typeface="+mj-ea"/>
                <a:ea typeface="+mj-ea"/>
              </a:rPr>
              <a:t>）</a:t>
            </a:r>
            <a:r>
              <a:rPr lang="en-US" altLang="ja-JP" sz="1800" dirty="0" smtClean="0">
                <a:latin typeface="+mj-ea"/>
                <a:ea typeface="+mj-ea"/>
              </a:rPr>
              <a:t>T</a:t>
            </a:r>
            <a:r>
              <a:rPr lang="ja-JP" altLang="en-US" sz="1800" dirty="0" smtClean="0">
                <a:latin typeface="+mj-ea"/>
                <a:ea typeface="+mj-ea"/>
              </a:rPr>
              <a:t>⇒</a:t>
            </a:r>
            <a:r>
              <a:rPr lang="ja-JP" altLang="ja-JP" sz="1800" dirty="0" smtClean="0">
                <a:latin typeface="+mj-ea"/>
                <a:ea typeface="+mj-ea"/>
              </a:rPr>
              <a:t>税引き後の所得は</a:t>
            </a:r>
            <a:r>
              <a:rPr lang="en-US" altLang="ja-JP" sz="1800" i="1" dirty="0" smtClean="0">
                <a:latin typeface="+mj-ea"/>
                <a:ea typeface="+mj-ea"/>
              </a:rPr>
              <a:t>Y</a:t>
            </a:r>
            <a:r>
              <a:rPr lang="ja-JP" altLang="ja-JP" sz="1800" dirty="0" smtClean="0">
                <a:latin typeface="+mj-ea"/>
                <a:ea typeface="+mj-ea"/>
              </a:rPr>
              <a:t>－</a:t>
            </a:r>
            <a:r>
              <a:rPr lang="en-US" altLang="ja-JP" sz="1800" i="1" dirty="0" smtClean="0">
                <a:latin typeface="+mj-ea"/>
                <a:ea typeface="+mj-ea"/>
              </a:rPr>
              <a:t>T</a:t>
            </a:r>
            <a:r>
              <a:rPr lang="ja-JP" altLang="ja-JP" sz="1800" dirty="0" smtClean="0">
                <a:latin typeface="+mj-ea"/>
                <a:ea typeface="+mj-ea"/>
              </a:rPr>
              <a:t>＝</a:t>
            </a:r>
            <a:r>
              <a:rPr lang="ja-JP" altLang="ja-JP" sz="1800" b="1" dirty="0" smtClean="0">
                <a:latin typeface="+mj-ea"/>
                <a:ea typeface="+mj-ea"/>
              </a:rPr>
              <a:t>可処分所得</a:t>
            </a:r>
            <a:r>
              <a:rPr lang="ja-JP" altLang="ja-JP" sz="1800" dirty="0" smtClean="0">
                <a:latin typeface="+mj-ea"/>
                <a:ea typeface="+mj-ea"/>
              </a:rPr>
              <a:t>（</a:t>
            </a:r>
            <a:r>
              <a:rPr lang="en-US" altLang="ja-JP" sz="1800" dirty="0" smtClean="0">
                <a:latin typeface="+mj-ea"/>
                <a:ea typeface="+mj-ea"/>
              </a:rPr>
              <a:t>disposable income</a:t>
            </a:r>
            <a:r>
              <a:rPr lang="ja-JP" altLang="ja-JP" sz="1800" dirty="0" smtClean="0">
                <a:latin typeface="+mj-ea"/>
                <a:ea typeface="+mj-ea"/>
              </a:rPr>
              <a:t>）</a:t>
            </a:r>
          </a:p>
          <a:p>
            <a:r>
              <a:rPr lang="ja-JP" altLang="ja-JP" sz="1800" dirty="0" smtClean="0">
                <a:latin typeface="+mj-ea"/>
                <a:ea typeface="+mj-ea"/>
              </a:rPr>
              <a:t>　</a:t>
            </a:r>
            <a:r>
              <a:rPr lang="ja-JP" altLang="en-US" sz="1800" dirty="0" smtClean="0">
                <a:latin typeface="+mj-ea"/>
                <a:ea typeface="+mj-ea"/>
              </a:rPr>
              <a:t>消費関数</a:t>
            </a:r>
            <a:r>
              <a:rPr lang="ja-JP" altLang="ja-JP" sz="1800" dirty="0" smtClean="0">
                <a:latin typeface="+mj-ea"/>
                <a:ea typeface="+mj-ea"/>
              </a:rPr>
              <a:t>　</a:t>
            </a:r>
            <a:r>
              <a:rPr lang="en-US" altLang="ja-JP" sz="1800" i="1" dirty="0" smtClean="0">
                <a:latin typeface="+mj-ea"/>
                <a:ea typeface="+mj-ea"/>
              </a:rPr>
              <a:t>C</a:t>
            </a:r>
            <a:r>
              <a:rPr lang="ja-JP"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Y</a:t>
            </a:r>
            <a:r>
              <a:rPr lang="ja-JP" altLang="ja-JP" sz="1800" dirty="0" smtClean="0">
                <a:latin typeface="+mj-ea"/>
                <a:ea typeface="+mj-ea"/>
              </a:rPr>
              <a:t>－</a:t>
            </a:r>
            <a:r>
              <a:rPr lang="en-US" altLang="ja-JP" sz="1800" i="1" dirty="0" smtClean="0">
                <a:latin typeface="+mj-ea"/>
                <a:ea typeface="+mj-ea"/>
              </a:rPr>
              <a:t>T</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a</a:t>
            </a:r>
            <a:r>
              <a:rPr lang="ja-JP"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Y</a:t>
            </a:r>
            <a:r>
              <a:rPr lang="ja-JP" altLang="ja-JP" sz="1800" dirty="0" smtClean="0">
                <a:latin typeface="+mj-ea"/>
                <a:ea typeface="+mj-ea"/>
              </a:rPr>
              <a:t>－</a:t>
            </a:r>
            <a:r>
              <a:rPr lang="en-US" altLang="ja-JP" sz="1800" i="1" dirty="0" smtClean="0">
                <a:latin typeface="+mj-ea"/>
                <a:ea typeface="+mj-ea"/>
              </a:rPr>
              <a:t>T</a:t>
            </a:r>
            <a:r>
              <a:rPr lang="en-US" altLang="ja-JP" sz="1800" dirty="0" smtClean="0">
                <a:latin typeface="+mj-ea"/>
                <a:ea typeface="+mj-ea"/>
              </a:rPr>
              <a:t>)</a:t>
            </a:r>
            <a:endParaRPr lang="ja-JP" altLang="ja-JP" sz="1800" dirty="0" smtClean="0">
              <a:latin typeface="+mj-ea"/>
              <a:ea typeface="+mj-ea"/>
            </a:endParaRPr>
          </a:p>
          <a:p>
            <a:r>
              <a:rPr lang="ja-JP" altLang="ja-JP" sz="1800" dirty="0" smtClean="0">
                <a:latin typeface="+mj-ea"/>
                <a:ea typeface="+mj-ea"/>
              </a:rPr>
              <a:t>　生産物市場の均衡条件式　　</a:t>
            </a:r>
            <a:r>
              <a:rPr lang="en-US" altLang="ja-JP" sz="1800" i="1" dirty="0" smtClean="0">
                <a:latin typeface="+mj-ea"/>
                <a:ea typeface="+mj-ea"/>
              </a:rPr>
              <a:t>Y</a:t>
            </a:r>
            <a:r>
              <a:rPr lang="ja-JP"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Y</a:t>
            </a:r>
            <a:r>
              <a:rPr lang="ja-JP" altLang="ja-JP" sz="1800" dirty="0" smtClean="0">
                <a:latin typeface="+mj-ea"/>
                <a:ea typeface="+mj-ea"/>
              </a:rPr>
              <a:t>－</a:t>
            </a:r>
            <a:r>
              <a:rPr lang="en-US" altLang="ja-JP" sz="1800" i="1" dirty="0" smtClean="0">
                <a:latin typeface="+mj-ea"/>
                <a:ea typeface="+mj-ea"/>
              </a:rPr>
              <a:t>T</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I</a:t>
            </a:r>
            <a:r>
              <a:rPr lang="ja-JP" altLang="ja-JP" sz="1800" dirty="0" smtClean="0">
                <a:latin typeface="+mj-ea"/>
                <a:ea typeface="+mj-ea"/>
              </a:rPr>
              <a:t>＋</a:t>
            </a:r>
            <a:r>
              <a:rPr lang="en-US" altLang="ja-JP" sz="1800" i="1" dirty="0" smtClean="0">
                <a:latin typeface="+mj-ea"/>
                <a:ea typeface="+mj-ea"/>
              </a:rPr>
              <a:t>G</a:t>
            </a:r>
            <a:endParaRPr lang="ja-JP" altLang="ja-JP" sz="1800" dirty="0" smtClean="0">
              <a:latin typeface="+mj-ea"/>
              <a:ea typeface="+mj-ea"/>
            </a:endParaRPr>
          </a:p>
          <a:p>
            <a:r>
              <a:rPr lang="ja-JP" altLang="ja-JP" sz="1800" dirty="0" smtClean="0">
                <a:latin typeface="+mj-ea"/>
                <a:ea typeface="+mj-ea"/>
              </a:rPr>
              <a:t>投資</a:t>
            </a:r>
            <a:r>
              <a:rPr lang="en-US" altLang="ja-JP" sz="1800" i="1" dirty="0" smtClean="0">
                <a:latin typeface="+mj-ea"/>
                <a:ea typeface="+mj-ea"/>
              </a:rPr>
              <a:t>I</a:t>
            </a:r>
            <a:r>
              <a:rPr lang="ja-JP" altLang="ja-JP" sz="1800" dirty="0" smtClean="0">
                <a:latin typeface="+mj-ea"/>
                <a:ea typeface="+mj-ea"/>
              </a:rPr>
              <a:t>と直接税</a:t>
            </a:r>
            <a:r>
              <a:rPr lang="en-US" altLang="ja-JP" sz="1800" i="1" dirty="0" smtClean="0">
                <a:latin typeface="+mj-ea"/>
                <a:ea typeface="+mj-ea"/>
              </a:rPr>
              <a:t>T</a:t>
            </a:r>
            <a:r>
              <a:rPr lang="ja-JP" altLang="ja-JP" sz="1800" dirty="0" smtClean="0">
                <a:latin typeface="+mj-ea"/>
                <a:ea typeface="+mj-ea"/>
              </a:rPr>
              <a:t>は不変のまま、所得</a:t>
            </a:r>
            <a:r>
              <a:rPr lang="en-US" altLang="ja-JP" sz="1800" i="1" dirty="0" smtClean="0">
                <a:latin typeface="+mj-ea"/>
                <a:ea typeface="+mj-ea"/>
              </a:rPr>
              <a:t>Y</a:t>
            </a:r>
            <a:r>
              <a:rPr lang="ja-JP" altLang="ja-JP" sz="1800" dirty="0" smtClean="0">
                <a:latin typeface="+mj-ea"/>
                <a:ea typeface="+mj-ea"/>
              </a:rPr>
              <a:t>と財政支出</a:t>
            </a:r>
            <a:r>
              <a:rPr lang="en-US" altLang="ja-JP" sz="1800" i="1" dirty="0" smtClean="0">
                <a:latin typeface="+mj-ea"/>
                <a:ea typeface="+mj-ea"/>
              </a:rPr>
              <a:t>G</a:t>
            </a:r>
            <a:r>
              <a:rPr lang="ja-JP" altLang="ja-JP" sz="1800" dirty="0" smtClean="0">
                <a:latin typeface="+mj-ea"/>
                <a:ea typeface="+mj-ea"/>
              </a:rPr>
              <a:t>の増分</a:t>
            </a:r>
            <a:r>
              <a:rPr lang="ja-JP" altLang="en-US" sz="1800" dirty="0" smtClean="0">
                <a:latin typeface="+mj-ea"/>
                <a:ea typeface="+mj-ea"/>
              </a:rPr>
              <a:t>をとると</a:t>
            </a:r>
            <a:r>
              <a:rPr lang="ja-JP" altLang="ja-JP" sz="1800" dirty="0" smtClean="0">
                <a:latin typeface="+mj-ea"/>
                <a:ea typeface="+mj-ea"/>
              </a:rPr>
              <a:t>、</a:t>
            </a:r>
          </a:p>
          <a:p>
            <a:r>
              <a:rPr lang="ja-JP" altLang="ja-JP" sz="1800" dirty="0" smtClean="0">
                <a:latin typeface="+mj-ea"/>
                <a:ea typeface="+mj-ea"/>
              </a:rPr>
              <a:t>　　</a:t>
            </a:r>
            <a:r>
              <a:rPr lang="en-US" altLang="ja-JP" sz="1800" i="1" dirty="0" err="1" smtClean="0">
                <a:latin typeface="+mj-ea"/>
                <a:ea typeface="+mj-ea"/>
              </a:rPr>
              <a:t>dY</a:t>
            </a:r>
            <a:r>
              <a:rPr lang="ja-JP"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Y</a:t>
            </a:r>
            <a:r>
              <a:rPr lang="ja-JP" altLang="ja-JP" sz="1800" dirty="0" smtClean="0">
                <a:latin typeface="+mj-ea"/>
                <a:ea typeface="+mj-ea"/>
              </a:rPr>
              <a:t>－</a:t>
            </a:r>
            <a:r>
              <a:rPr lang="en-US" altLang="ja-JP" sz="1800" i="1" dirty="0" smtClean="0">
                <a:latin typeface="+mj-ea"/>
                <a:ea typeface="+mj-ea"/>
              </a:rPr>
              <a:t>T</a:t>
            </a:r>
            <a:r>
              <a:rPr lang="en-US" altLang="ja-JP" sz="1800" dirty="0" smtClean="0">
                <a:latin typeface="+mj-ea"/>
                <a:ea typeface="+mj-ea"/>
              </a:rPr>
              <a:t>)</a:t>
            </a:r>
            <a:r>
              <a:rPr lang="en-US" altLang="ja-JP" sz="1800" i="1" dirty="0" err="1" smtClean="0">
                <a:latin typeface="+mj-ea"/>
                <a:ea typeface="+mj-ea"/>
              </a:rPr>
              <a:t>dY</a:t>
            </a:r>
            <a:r>
              <a:rPr lang="ja-JP" altLang="ja-JP" sz="1800" dirty="0" smtClean="0">
                <a:latin typeface="+mj-ea"/>
                <a:ea typeface="+mj-ea"/>
              </a:rPr>
              <a:t>＋</a:t>
            </a:r>
            <a:r>
              <a:rPr lang="en-US" altLang="ja-JP" sz="1800" i="1" dirty="0" err="1" smtClean="0">
                <a:latin typeface="+mj-ea"/>
                <a:ea typeface="+mj-ea"/>
              </a:rPr>
              <a:t>dG</a:t>
            </a:r>
            <a:r>
              <a:rPr lang="ja-JP" altLang="en-US" sz="1800" i="1" dirty="0" smtClean="0">
                <a:latin typeface="+mj-ea"/>
                <a:ea typeface="+mj-ea"/>
              </a:rPr>
              <a:t>　</a:t>
            </a:r>
            <a:r>
              <a:rPr lang="ja-JP" altLang="en-US" sz="1800" dirty="0" smtClean="0">
                <a:latin typeface="+mj-ea"/>
                <a:ea typeface="+mj-ea"/>
              </a:rPr>
              <a:t>　∴</a:t>
            </a:r>
            <a:r>
              <a:rPr lang="ja-JP" altLang="ja-JP" sz="1800" dirty="0" smtClean="0">
                <a:latin typeface="+mj-ea"/>
                <a:ea typeface="+mj-ea"/>
              </a:rPr>
              <a:t>　</a:t>
            </a:r>
            <a:r>
              <a:rPr lang="en-US" altLang="ja-JP" sz="1800" i="1" dirty="0" err="1" smtClean="0">
                <a:latin typeface="+mj-ea"/>
                <a:ea typeface="+mj-ea"/>
              </a:rPr>
              <a:t>dY</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i="1" dirty="0" err="1" smtClean="0">
                <a:latin typeface="+mj-ea"/>
                <a:ea typeface="+mj-ea"/>
              </a:rPr>
              <a:t>dG</a:t>
            </a:r>
            <a:endParaRPr lang="ja-JP" altLang="ja-JP" sz="1800" dirty="0" smtClean="0">
              <a:latin typeface="+mj-ea"/>
              <a:ea typeface="+mj-ea"/>
            </a:endParaRPr>
          </a:p>
          <a:p>
            <a:r>
              <a:rPr lang="ja-JP" altLang="ja-JP" sz="1800" dirty="0" smtClean="0">
                <a:latin typeface="+mj-ea"/>
                <a:ea typeface="+mj-ea"/>
              </a:rPr>
              <a:t>一括直接税の場合の財政支出の増加は、独立投資の増加と同様に、</a:t>
            </a:r>
            <a:r>
              <a:rPr lang="en-US" altLang="ja-JP" sz="1800" dirty="0" smtClean="0">
                <a:latin typeface="+mj-ea"/>
                <a:ea typeface="+mj-ea"/>
              </a:rPr>
              <a:t>1</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）という乗数の乗数効果＝</a:t>
            </a:r>
            <a:r>
              <a:rPr lang="ja-JP" altLang="ja-JP" sz="1800" b="1" dirty="0" smtClean="0">
                <a:latin typeface="+mj-ea"/>
                <a:ea typeface="+mj-ea"/>
              </a:rPr>
              <a:t>一括税の場合の財政乗数</a:t>
            </a:r>
            <a:endParaRPr lang="ja-JP" altLang="ja-JP" sz="1800" dirty="0" smtClean="0">
              <a:latin typeface="+mj-ea"/>
              <a:ea typeface="+mj-ea"/>
            </a:endParaRPr>
          </a:p>
          <a:p>
            <a:pPr>
              <a:buNone/>
            </a:pPr>
            <a:r>
              <a:rPr lang="en-US" altLang="ja-JP" sz="1800" b="1" dirty="0" smtClean="0"/>
              <a:t/>
            </a:r>
            <a:br>
              <a:rPr lang="en-US" altLang="ja-JP" sz="1800" b="1" dirty="0" smtClean="0"/>
            </a:br>
            <a:endParaRPr lang="ja-JP" altLang="ja-JP" sz="18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428625"/>
            <a:ext cx="7772400" cy="642938"/>
          </a:xfrm>
        </p:spPr>
        <p:txBody>
          <a:bodyPr/>
          <a:lstStyle/>
          <a:p>
            <a:pPr eaLnBrk="1" hangingPunct="1"/>
            <a:r>
              <a:rPr lang="ja-JP" altLang="en-US" sz="3000" dirty="0" smtClean="0">
                <a:solidFill>
                  <a:schemeClr val="tx1"/>
                </a:solidFill>
                <a:latin typeface="ＭＳ 明朝" pitchFamily="17" charset="-128"/>
                <a:ea typeface="ＭＳ ゴシック" pitchFamily="49" charset="-128"/>
              </a:rPr>
              <a:t>　</a:t>
            </a:r>
          </a:p>
        </p:txBody>
      </p:sp>
      <p:sp>
        <p:nvSpPr>
          <p:cNvPr id="3075" name="Rectangle 3"/>
          <p:cNvSpPr>
            <a:spLocks noGrp="1" noChangeArrowheads="1"/>
          </p:cNvSpPr>
          <p:nvPr>
            <p:ph idx="1"/>
          </p:nvPr>
        </p:nvSpPr>
        <p:spPr>
          <a:xfrm>
            <a:off x="0" y="116632"/>
            <a:ext cx="9144000" cy="6741368"/>
          </a:xfrm>
        </p:spPr>
        <p:txBody>
          <a:bodyPr>
            <a:normAutofit fontScale="92500" lnSpcReduction="20000"/>
          </a:bodyPr>
          <a:lstStyle/>
          <a:p>
            <a:pPr>
              <a:buNone/>
            </a:pPr>
            <a:r>
              <a:rPr lang="en-US" altLang="ja-JP" sz="1800" dirty="0" smtClean="0"/>
              <a:t>Consumption </a:t>
            </a:r>
            <a:r>
              <a:rPr lang="en-US" altLang="ja-JP" sz="1800" dirty="0" smtClean="0"/>
              <a:t>expenditure + investment expenditure = total demand of society</a:t>
            </a:r>
            <a:br>
              <a:rPr lang="en-US" altLang="ja-JP" sz="1800" dirty="0" smtClean="0"/>
            </a:br>
            <a:r>
              <a:rPr lang="en-US" altLang="ja-JP" sz="1800" dirty="0" smtClean="0"/>
              <a:t>= Total supply of national product ⇒ Equilibrium national product and balanced national income are determined</a:t>
            </a:r>
          </a:p>
          <a:p>
            <a:pPr>
              <a:buNone/>
            </a:pPr>
            <a:r>
              <a:rPr lang="en-US" altLang="ja-JP" sz="1800" dirty="0" smtClean="0"/>
              <a:t>Adjustment mechanism in product market ⇒ 2 types,</a:t>
            </a:r>
          </a:p>
          <a:p>
            <a:pPr>
              <a:buNone/>
            </a:pPr>
            <a:r>
              <a:rPr lang="en-US" altLang="ja-JP" sz="1800" dirty="0" smtClean="0"/>
              <a:t>(1</a:t>
            </a:r>
            <a:r>
              <a:rPr lang="en-US" altLang="ja-JP" sz="1800" b="1" dirty="0" smtClean="0"/>
              <a:t>)  Elastic Price Adjustment Mechanism </a:t>
            </a:r>
            <a:r>
              <a:rPr lang="en-US" altLang="ja-JP" sz="1800" dirty="0" smtClean="0"/>
              <a:t>... Equilibrium income and equilibrium price are determined at the same time by classical school, neoclassical school, </a:t>
            </a:r>
            <a:r>
              <a:rPr lang="en-US" altLang="ja-JP" sz="1800" dirty="0" err="1" smtClean="0"/>
              <a:t>Walrasian</a:t>
            </a:r>
            <a:r>
              <a:rPr lang="en-US" altLang="ja-JP" sz="1800" dirty="0" smtClean="0"/>
              <a:t> price adjustment, </a:t>
            </a:r>
            <a:r>
              <a:rPr lang="en-US" altLang="ja-JP" sz="1800" dirty="0" err="1" smtClean="0"/>
              <a:t>Walrasian</a:t>
            </a:r>
            <a:r>
              <a:rPr lang="en-US" altLang="ja-JP" sz="1800" dirty="0" smtClean="0"/>
              <a:t> stability condition</a:t>
            </a:r>
          </a:p>
          <a:p>
            <a:pPr>
              <a:buNone/>
            </a:pPr>
            <a:r>
              <a:rPr lang="en-US" altLang="ja-JP" sz="1800" dirty="0" smtClean="0"/>
              <a:t>(2) </a:t>
            </a:r>
            <a:r>
              <a:rPr lang="en-US" altLang="ja-JP" sz="1800" b="1" dirty="0" smtClean="0"/>
              <a:t>Quantity adjustment mechanism under a fixed price economy </a:t>
            </a:r>
            <a:r>
              <a:rPr lang="en-US" altLang="ja-JP" sz="1800" dirty="0" smtClean="0"/>
              <a:t>... Keynesian school, equilibrium income is decided under given fixed price by </a:t>
            </a:r>
            <a:r>
              <a:rPr lang="en-US" altLang="ja-JP" sz="1800" dirty="0" err="1" smtClean="0"/>
              <a:t>Marshallian</a:t>
            </a:r>
            <a:r>
              <a:rPr lang="en-US" altLang="ja-JP" sz="1800" dirty="0" smtClean="0"/>
              <a:t> quantity adjustment, </a:t>
            </a:r>
            <a:r>
              <a:rPr lang="en-US" altLang="ja-JP" sz="1800" dirty="0" err="1" smtClean="0"/>
              <a:t>Marshallian</a:t>
            </a:r>
            <a:r>
              <a:rPr lang="en-US" altLang="ja-JP" sz="1800" dirty="0" smtClean="0"/>
              <a:t> stability condition</a:t>
            </a:r>
          </a:p>
          <a:p>
            <a:pPr>
              <a:buNone/>
            </a:pPr>
            <a:r>
              <a:rPr lang="en-US" altLang="ja-JP" sz="1800" b="1" dirty="0" smtClean="0"/>
              <a:t>Stable equilibrium even with excess supply left </a:t>
            </a:r>
            <a:r>
              <a:rPr lang="en-US" altLang="ja-JP" sz="1800" dirty="0" smtClean="0"/>
              <a:t>= under-employment equilibrium </a:t>
            </a:r>
          </a:p>
          <a:p>
            <a:pPr>
              <a:buNone/>
            </a:pPr>
            <a:r>
              <a:rPr lang="en-US" altLang="ja-JP" sz="1800" dirty="0" smtClean="0"/>
              <a:t>      ⇒ Analysis of 45 °line which is the idea of Samuelson is effective</a:t>
            </a:r>
          </a:p>
          <a:p>
            <a:pPr>
              <a:buNone/>
            </a:pPr>
            <a:r>
              <a:rPr lang="en-US" altLang="ja-JP" sz="1800" b="1" dirty="0" smtClean="0"/>
              <a:t>Full employment equilibrium without excess supply </a:t>
            </a:r>
            <a:r>
              <a:rPr lang="en-US" altLang="ja-JP" sz="1800" dirty="0" smtClean="0"/>
              <a:t>= full-employment equilibrium, classical school full employment equilibrium</a:t>
            </a:r>
          </a:p>
          <a:p>
            <a:pPr>
              <a:buNone/>
            </a:pPr>
            <a:r>
              <a:rPr lang="en-US" altLang="ja-JP" sz="1800" dirty="0" smtClean="0"/>
              <a:t>Ripple effects on equilibrium income when independent expenditures etc. change= multiplier </a:t>
            </a:r>
            <a:r>
              <a:rPr lang="en-US" altLang="ja-JP" sz="1800" dirty="0" smtClean="0"/>
              <a:t>effect</a:t>
            </a:r>
          </a:p>
          <a:p>
            <a:r>
              <a:rPr lang="ja-JP" altLang="ja-JP" sz="1800" dirty="0" smtClean="0">
                <a:latin typeface="+mj-ea"/>
                <a:ea typeface="+mj-ea"/>
              </a:rPr>
              <a:t>消費支出＋投資支出＝社会の総需要</a:t>
            </a:r>
          </a:p>
          <a:p>
            <a:r>
              <a:rPr lang="ja-JP" altLang="ja-JP" sz="1800" dirty="0" smtClean="0">
                <a:latin typeface="+mj-ea"/>
                <a:ea typeface="+mj-ea"/>
              </a:rPr>
              <a:t>＝国民生産物の総供給　⇒　均衡国民生産物、均衡国民所得が決定</a:t>
            </a:r>
          </a:p>
          <a:p>
            <a:r>
              <a:rPr lang="ja-JP" altLang="ja-JP" sz="1800" dirty="0" smtClean="0">
                <a:latin typeface="+mj-ea"/>
                <a:ea typeface="+mj-ea"/>
              </a:rPr>
              <a:t>生産物市場での調整機構⇒</a:t>
            </a:r>
            <a:r>
              <a:rPr lang="en-US" altLang="ja-JP" sz="1800" dirty="0" smtClean="0">
                <a:latin typeface="+mj-ea"/>
                <a:ea typeface="+mj-ea"/>
              </a:rPr>
              <a:t>2</a:t>
            </a:r>
            <a:r>
              <a:rPr lang="ja-JP" altLang="ja-JP" sz="1800" dirty="0" smtClean="0">
                <a:latin typeface="+mj-ea"/>
                <a:ea typeface="+mj-ea"/>
              </a:rPr>
              <a:t>種類、</a:t>
            </a:r>
          </a:p>
          <a:p>
            <a:r>
              <a:rPr lang="ja-JP" altLang="ja-JP" sz="1800" dirty="0" smtClean="0">
                <a:latin typeface="+mj-ea"/>
                <a:ea typeface="+mj-ea"/>
              </a:rPr>
              <a:t>（１）</a:t>
            </a:r>
            <a:r>
              <a:rPr lang="ja-JP" altLang="ja-JP" sz="1800" b="1" dirty="0" smtClean="0">
                <a:latin typeface="+mj-ea"/>
                <a:ea typeface="+mj-ea"/>
              </a:rPr>
              <a:t>伸縮的な価格調整機構</a:t>
            </a:r>
            <a:r>
              <a:rPr lang="ja-JP" altLang="ja-JP" sz="1800" dirty="0" smtClean="0">
                <a:latin typeface="+mj-ea"/>
                <a:ea typeface="+mj-ea"/>
              </a:rPr>
              <a:t>…古典派や新古典派、ワルラス的な価格調整により均衡所得と均衡物価とが同時に決定、ワルラス的な安定条件</a:t>
            </a:r>
          </a:p>
          <a:p>
            <a:r>
              <a:rPr lang="ja-JP" altLang="ja-JP" sz="1800" dirty="0" smtClean="0">
                <a:latin typeface="+mj-ea"/>
                <a:ea typeface="+mj-ea"/>
              </a:rPr>
              <a:t>（２）</a:t>
            </a:r>
            <a:r>
              <a:rPr lang="ja-JP" altLang="ja-JP" sz="1800" b="1" dirty="0" smtClean="0">
                <a:latin typeface="+mj-ea"/>
                <a:ea typeface="+mj-ea"/>
              </a:rPr>
              <a:t>固定価格経済のもとでの数量調整機構</a:t>
            </a:r>
            <a:r>
              <a:rPr lang="ja-JP" altLang="ja-JP" sz="1800" dirty="0" smtClean="0">
                <a:latin typeface="+mj-ea"/>
                <a:ea typeface="+mj-ea"/>
              </a:rPr>
              <a:t>…ケインズ派、マーシャル的な数量調整により所与の固定価格の下で均衡所得が決定、マーシャル的な安定条件</a:t>
            </a:r>
          </a:p>
          <a:p>
            <a:r>
              <a:rPr lang="ja-JP" altLang="ja-JP" sz="1800" b="1" dirty="0" smtClean="0">
                <a:latin typeface="+mj-ea"/>
                <a:ea typeface="+mj-ea"/>
              </a:rPr>
              <a:t>超過供給を残したままでも安定均衡＝不完全雇用均衡</a:t>
            </a:r>
            <a:r>
              <a:rPr lang="ja-JP" altLang="ja-JP" sz="1800" dirty="0" smtClean="0">
                <a:latin typeface="+mj-ea"/>
                <a:ea typeface="+mj-ea"/>
              </a:rPr>
              <a:t>⇒サミュエルソンの発案になる</a:t>
            </a:r>
            <a:r>
              <a:rPr lang="en-US" altLang="ja-JP" sz="1800" dirty="0" smtClean="0">
                <a:latin typeface="+mj-ea"/>
                <a:ea typeface="+mj-ea"/>
              </a:rPr>
              <a:t>45</a:t>
            </a:r>
            <a:r>
              <a:rPr lang="ja-JP" altLang="ja-JP" sz="1800" dirty="0" smtClean="0">
                <a:latin typeface="+mj-ea"/>
                <a:ea typeface="+mj-ea"/>
              </a:rPr>
              <a:t>°線の分析が有効</a:t>
            </a:r>
          </a:p>
          <a:p>
            <a:r>
              <a:rPr lang="ja-JP" altLang="ja-JP" sz="1800" b="1" dirty="0" smtClean="0">
                <a:latin typeface="+mj-ea"/>
                <a:ea typeface="+mj-ea"/>
              </a:rPr>
              <a:t>超過供給のない完全雇用の均衡＝完全雇用均衡</a:t>
            </a:r>
            <a:r>
              <a:rPr lang="ja-JP" altLang="ja-JP" sz="1800" dirty="0" smtClean="0">
                <a:latin typeface="+mj-ea"/>
                <a:ea typeface="+mj-ea"/>
              </a:rPr>
              <a:t>、古典派の完全雇用均衡</a:t>
            </a:r>
          </a:p>
          <a:p>
            <a:r>
              <a:rPr lang="ja-JP" altLang="ja-JP" sz="1800" dirty="0" smtClean="0">
                <a:latin typeface="+mj-ea"/>
                <a:ea typeface="+mj-ea"/>
              </a:rPr>
              <a:t>独立支出などの与件が変化した場合、均衡国民所得に波及的に及ぼす効果＝乗数効果</a:t>
            </a:r>
            <a:endParaRPr lang="en-US" altLang="ja-JP" sz="1800" dirty="0" smtClean="0">
              <a:latin typeface="+mj-ea"/>
              <a:ea typeface="+mj-ea"/>
            </a:endParaRPr>
          </a:p>
          <a:p>
            <a:pPr>
              <a:buNone/>
            </a:pPr>
            <a:endParaRPr lang="ja-JP" altLang="ja-JP" sz="1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7504" y="1"/>
            <a:ext cx="8928992" cy="548680"/>
          </a:xfrm>
        </p:spPr>
        <p:txBody>
          <a:bodyPr>
            <a:normAutofit fontScale="90000"/>
          </a:bodyPr>
          <a:lstStyle/>
          <a:p>
            <a:r>
              <a:rPr lang="ja-JP" altLang="ja-JP" sz="2400" b="1" dirty="0" smtClean="0"/>
              <a:t> </a:t>
            </a:r>
            <a:r>
              <a:rPr lang="en-US" altLang="ja-JP" sz="2000" b="1" dirty="0" smtClean="0"/>
              <a:t>10B</a:t>
            </a:r>
            <a:r>
              <a:rPr lang="ja-JP" altLang="ja-JP" sz="2000" b="1" dirty="0" err="1" smtClean="0"/>
              <a:t>．</a:t>
            </a:r>
            <a:r>
              <a:rPr lang="en-US" altLang="ja-JP" sz="2000" b="1" dirty="0" smtClean="0"/>
              <a:t>Fiscal </a:t>
            </a:r>
            <a:r>
              <a:rPr lang="en-US" altLang="ja-JP" sz="2000" b="1" dirty="0" smtClean="0"/>
              <a:t>Multiplier of Lump-sum Tax and Balanced Budget </a:t>
            </a:r>
            <a:r>
              <a:rPr lang="en-US" altLang="ja-JP" sz="2000" b="1" dirty="0" smtClean="0"/>
              <a:t>Multiplier</a:t>
            </a:r>
            <a:br>
              <a:rPr lang="en-US" altLang="ja-JP" sz="2000" b="1" dirty="0" smtClean="0"/>
            </a:br>
            <a:r>
              <a:rPr lang="ja-JP" altLang="ja-JP" sz="2000" b="1" dirty="0" smtClean="0"/>
              <a:t>一括税の財政乗数と均衡予算乗数</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12291" name="Rectangle 3"/>
          <p:cNvSpPr>
            <a:spLocks noGrp="1" noChangeArrowheads="1"/>
          </p:cNvSpPr>
          <p:nvPr>
            <p:ph idx="1"/>
          </p:nvPr>
        </p:nvSpPr>
        <p:spPr>
          <a:xfrm>
            <a:off x="0" y="548680"/>
            <a:ext cx="9144000" cy="6004520"/>
          </a:xfrm>
        </p:spPr>
        <p:txBody>
          <a:bodyPr>
            <a:normAutofit/>
          </a:bodyPr>
          <a:lstStyle/>
          <a:p>
            <a:pPr>
              <a:buNone/>
            </a:pPr>
            <a:r>
              <a:rPr lang="en-US" altLang="ja-JP" sz="1800" dirty="0" smtClean="0"/>
              <a:t>Assuming </a:t>
            </a:r>
            <a:r>
              <a:rPr lang="en-US" altLang="ja-JP" sz="1800" dirty="0" smtClean="0"/>
              <a:t>investment</a:t>
            </a:r>
            <a:r>
              <a:rPr lang="en-US" altLang="ja-JP" sz="1800" i="1" dirty="0" smtClean="0"/>
              <a:t> I </a:t>
            </a:r>
            <a:r>
              <a:rPr lang="en-US" altLang="ja-JP" sz="1800" dirty="0" smtClean="0"/>
              <a:t>and fiscal expenditure</a:t>
            </a:r>
            <a:r>
              <a:rPr lang="en-US" altLang="ja-JP" sz="1800" i="1" dirty="0" smtClean="0"/>
              <a:t> G </a:t>
            </a:r>
            <a:r>
              <a:rPr lang="en-US" altLang="ja-JP" sz="1800" dirty="0" smtClean="0"/>
              <a:t>remain unchanged, taking  a increment of income </a:t>
            </a:r>
            <a:r>
              <a:rPr lang="en-US" altLang="ja-JP" sz="1800" i="1" dirty="0" smtClean="0"/>
              <a:t>Y</a:t>
            </a:r>
            <a:r>
              <a:rPr lang="en-US" altLang="ja-JP" sz="1800" dirty="0" smtClean="0"/>
              <a:t> and direct tax </a:t>
            </a:r>
            <a:r>
              <a:rPr lang="en-US" altLang="ja-JP" sz="1800" i="1" dirty="0" smtClean="0"/>
              <a:t>T</a:t>
            </a:r>
            <a:r>
              <a:rPr lang="en-US" altLang="ja-JP" sz="1800" dirty="0" smtClean="0"/>
              <a:t>,</a:t>
            </a:r>
            <a:br>
              <a:rPr lang="en-US" altLang="ja-JP" sz="1800" dirty="0" smtClean="0"/>
            </a:br>
            <a:r>
              <a:rPr lang="en-US" altLang="ja-JP" sz="1800" i="1" dirty="0" smtClean="0"/>
              <a:t> </a:t>
            </a:r>
            <a:r>
              <a:rPr lang="en-US" altLang="ja-JP" sz="1800" i="1" dirty="0" err="1" smtClean="0"/>
              <a:t>dY</a:t>
            </a:r>
            <a:r>
              <a:rPr lang="ja-JP" altLang="ja-JP" sz="1800" dirty="0" smtClean="0"/>
              <a:t>＝</a:t>
            </a:r>
            <a:r>
              <a:rPr lang="en-US" altLang="ja-JP" sz="1800" i="1" dirty="0" smtClean="0"/>
              <a:t>C</a:t>
            </a:r>
            <a:r>
              <a:rPr lang="en-US" altLang="ja-JP" sz="1800" dirty="0" smtClean="0"/>
              <a:t>’(</a:t>
            </a:r>
            <a:r>
              <a:rPr lang="en-US" altLang="ja-JP" sz="1800" i="1" dirty="0" smtClean="0"/>
              <a:t>Y</a:t>
            </a:r>
            <a:r>
              <a:rPr lang="ja-JP" altLang="ja-JP" sz="1800" dirty="0" smtClean="0"/>
              <a:t>－</a:t>
            </a:r>
            <a:r>
              <a:rPr lang="en-US" altLang="ja-JP" sz="1800" i="1" dirty="0" smtClean="0"/>
              <a:t>T</a:t>
            </a:r>
            <a:r>
              <a:rPr lang="en-US" altLang="ja-JP" sz="1800" dirty="0" smtClean="0"/>
              <a:t>)</a:t>
            </a:r>
            <a:r>
              <a:rPr lang="en-US" altLang="ja-JP" sz="1800" i="1" dirty="0" err="1" smtClean="0"/>
              <a:t>dY</a:t>
            </a:r>
            <a:r>
              <a:rPr lang="ja-JP" altLang="ja-JP" sz="1800" dirty="0" smtClean="0"/>
              <a:t>－</a:t>
            </a:r>
            <a:r>
              <a:rPr lang="en-US" altLang="ja-JP" sz="1800" i="1" dirty="0" smtClean="0"/>
              <a:t>C</a:t>
            </a:r>
            <a:r>
              <a:rPr lang="en-US" altLang="ja-JP" sz="1800" dirty="0" smtClean="0"/>
              <a:t>’(</a:t>
            </a:r>
            <a:r>
              <a:rPr lang="en-US" altLang="ja-JP" sz="1800" i="1" dirty="0" smtClean="0"/>
              <a:t>Y</a:t>
            </a:r>
            <a:r>
              <a:rPr lang="ja-JP" altLang="ja-JP" sz="1800" dirty="0" smtClean="0"/>
              <a:t>－</a:t>
            </a:r>
            <a:r>
              <a:rPr lang="en-US" altLang="ja-JP" sz="1800" i="1" dirty="0" smtClean="0"/>
              <a:t>T</a:t>
            </a:r>
            <a:r>
              <a:rPr lang="en-US" altLang="ja-JP" sz="1800" dirty="0" smtClean="0"/>
              <a:t>)</a:t>
            </a:r>
            <a:r>
              <a:rPr lang="en-US" altLang="ja-JP" sz="1800" i="1" dirty="0" err="1" smtClean="0"/>
              <a:t>dT</a:t>
            </a:r>
            <a:r>
              <a:rPr lang="ja-JP" altLang="en-US" sz="1800" i="1" dirty="0" smtClean="0"/>
              <a:t>　　　</a:t>
            </a:r>
            <a:r>
              <a:rPr lang="ja-JP" altLang="en-US" sz="1800" dirty="0" smtClean="0"/>
              <a:t>∴</a:t>
            </a:r>
            <a:r>
              <a:rPr lang="ja-JP" altLang="ja-JP" sz="1800" dirty="0" smtClean="0"/>
              <a:t>　</a:t>
            </a:r>
            <a:r>
              <a:rPr lang="en-US" altLang="ja-JP" sz="1800" i="1" dirty="0" err="1" smtClean="0"/>
              <a:t>dY</a:t>
            </a:r>
            <a:r>
              <a:rPr lang="ja-JP" altLang="ja-JP" sz="1800" dirty="0" smtClean="0"/>
              <a:t>＝（－</a:t>
            </a:r>
            <a:r>
              <a:rPr lang="en-US" altLang="ja-JP" sz="1800" i="1" dirty="0" smtClean="0"/>
              <a:t>c</a:t>
            </a:r>
            <a:r>
              <a:rPr lang="ja-JP" altLang="ja-JP" sz="1800" dirty="0" smtClean="0"/>
              <a:t>／（</a:t>
            </a:r>
            <a:r>
              <a:rPr lang="en-US" altLang="ja-JP" sz="1800" dirty="0" smtClean="0"/>
              <a:t>1</a:t>
            </a:r>
            <a:r>
              <a:rPr lang="ja-JP" altLang="ja-JP" sz="1800" dirty="0" smtClean="0"/>
              <a:t>－</a:t>
            </a:r>
            <a:r>
              <a:rPr lang="en-US" altLang="ja-JP" sz="1800" i="1" dirty="0" smtClean="0"/>
              <a:t>c</a:t>
            </a:r>
            <a:r>
              <a:rPr lang="ja-JP" altLang="ja-JP" sz="1800" dirty="0" smtClean="0"/>
              <a:t>））</a:t>
            </a:r>
            <a:r>
              <a:rPr lang="en-US" altLang="ja-JP" sz="1800" i="1" dirty="0" err="1" smtClean="0"/>
              <a:t>dT</a:t>
            </a:r>
            <a:r>
              <a:rPr lang="en-US" altLang="ja-JP" sz="1800" i="1" dirty="0" smtClean="0"/>
              <a:t> </a:t>
            </a:r>
            <a:endParaRPr lang="en-US" altLang="ja-JP" sz="1800" dirty="0" smtClean="0"/>
          </a:p>
          <a:p>
            <a:pPr>
              <a:buNone/>
            </a:pPr>
            <a:r>
              <a:rPr lang="en-US" altLang="ja-JP" sz="1800" dirty="0" smtClean="0"/>
              <a:t>The tax increase (or tax reduction) in the case of a lump sum direct tax has a multiplier effect of the multiplier of -</a:t>
            </a:r>
            <a:r>
              <a:rPr lang="en-US" altLang="ja-JP" sz="1800" i="1" dirty="0" smtClean="0"/>
              <a:t>c</a:t>
            </a:r>
            <a:r>
              <a:rPr lang="en-US" altLang="ja-JP" sz="1800" dirty="0" smtClean="0"/>
              <a:t> / (1 - </a:t>
            </a:r>
            <a:r>
              <a:rPr lang="en-US" altLang="ja-JP" sz="1800" i="1" dirty="0" smtClean="0"/>
              <a:t>c</a:t>
            </a:r>
            <a:r>
              <a:rPr lang="en-US" altLang="ja-JP" sz="1800" dirty="0" smtClean="0"/>
              <a:t>) = </a:t>
            </a:r>
            <a:r>
              <a:rPr lang="en-US" altLang="ja-JP" sz="1800" b="1" dirty="0" smtClean="0"/>
              <a:t>a multiplier of tax increase ( or decrease)</a:t>
            </a:r>
            <a:r>
              <a:rPr lang="en-US" altLang="ja-JP" sz="1800" dirty="0" smtClean="0"/>
              <a:t>, </a:t>
            </a:r>
            <a:r>
              <a:rPr lang="ja-JP" altLang="en-US" sz="1800" dirty="0" smtClean="0"/>
              <a:t>⇒</a:t>
            </a:r>
            <a:r>
              <a:rPr lang="en-US" altLang="ja-JP" sz="1800" dirty="0" smtClean="0"/>
              <a:t>because 0 &lt;c &lt;1, is smaller than the multiplier of fiscal expenditure</a:t>
            </a:r>
          </a:p>
          <a:p>
            <a:pPr>
              <a:buNone/>
            </a:pPr>
            <a:r>
              <a:rPr lang="en-US" altLang="ja-JP" sz="1800" dirty="0" smtClean="0"/>
              <a:t>Turning all tax increases on increase in fiscal expenditure and maintaining balanced budget </a:t>
            </a:r>
            <a:r>
              <a:rPr lang="en-US" altLang="ja-JP" sz="1800" i="1" dirty="0" smtClean="0"/>
              <a:t>G</a:t>
            </a:r>
            <a:r>
              <a:rPr lang="ja-JP" altLang="ja-JP" sz="1800" dirty="0" smtClean="0"/>
              <a:t>＝</a:t>
            </a:r>
            <a:r>
              <a:rPr lang="en-US" altLang="ja-JP" sz="1800" i="1" dirty="0" smtClean="0"/>
              <a:t>T </a:t>
            </a:r>
            <a:r>
              <a:rPr lang="en-US" altLang="ja-JP" sz="1800" dirty="0" smtClean="0"/>
              <a:t>,  </a:t>
            </a:r>
            <a:r>
              <a:rPr lang="ja-JP" altLang="en-US" sz="1800" dirty="0" smtClean="0"/>
              <a:t>⇒　</a:t>
            </a:r>
            <a:r>
              <a:rPr lang="ja-JP" altLang="ja-JP" sz="1800" dirty="0" smtClean="0"/>
              <a:t>　</a:t>
            </a:r>
            <a:r>
              <a:rPr lang="en-US" altLang="ja-JP" sz="1800" dirty="0" smtClean="0"/>
              <a:t>1</a:t>
            </a:r>
            <a:r>
              <a:rPr lang="ja-JP" altLang="ja-JP" sz="1800" dirty="0" smtClean="0"/>
              <a:t>／（</a:t>
            </a:r>
            <a:r>
              <a:rPr lang="en-US" altLang="ja-JP" sz="1800" dirty="0" smtClean="0"/>
              <a:t>1</a:t>
            </a:r>
            <a:r>
              <a:rPr lang="ja-JP" altLang="ja-JP" sz="1800" dirty="0" smtClean="0"/>
              <a:t>－</a:t>
            </a:r>
            <a:r>
              <a:rPr lang="en-US" altLang="ja-JP" sz="1800" i="1" dirty="0" smtClean="0"/>
              <a:t>c</a:t>
            </a:r>
            <a:r>
              <a:rPr lang="ja-JP" altLang="ja-JP" sz="1800" dirty="0" smtClean="0"/>
              <a:t>）－</a:t>
            </a:r>
            <a:r>
              <a:rPr lang="en-US" altLang="ja-JP" sz="1800" i="1" dirty="0" smtClean="0"/>
              <a:t>c</a:t>
            </a:r>
            <a:r>
              <a:rPr lang="ja-JP" altLang="ja-JP" sz="1800" dirty="0" smtClean="0"/>
              <a:t>／（</a:t>
            </a:r>
            <a:r>
              <a:rPr lang="en-US" altLang="ja-JP" sz="1800" dirty="0" smtClean="0"/>
              <a:t>1</a:t>
            </a:r>
            <a:r>
              <a:rPr lang="ja-JP" altLang="ja-JP" sz="1800" dirty="0" smtClean="0"/>
              <a:t>－</a:t>
            </a:r>
            <a:r>
              <a:rPr lang="en-US" altLang="ja-JP" sz="1800" i="1" dirty="0" smtClean="0"/>
              <a:t>c</a:t>
            </a:r>
            <a:r>
              <a:rPr lang="ja-JP" altLang="ja-JP" sz="1800" dirty="0" smtClean="0"/>
              <a:t>）＝</a:t>
            </a:r>
            <a:r>
              <a:rPr lang="en-US" altLang="ja-JP" sz="1800" dirty="0" smtClean="0"/>
              <a:t>1</a:t>
            </a:r>
          </a:p>
          <a:p>
            <a:pPr>
              <a:buNone/>
            </a:pPr>
            <a:r>
              <a:rPr lang="en-US" altLang="ja-JP" sz="1800" dirty="0" smtClean="0"/>
              <a:t>The multiplier effect is 1, </a:t>
            </a:r>
            <a:r>
              <a:rPr lang="en-US" altLang="ja-JP" sz="1800" b="1" dirty="0" smtClean="0"/>
              <a:t>the theorem of balanced budget </a:t>
            </a:r>
            <a:r>
              <a:rPr lang="en-US" altLang="ja-JP" sz="1800" b="1" dirty="0" smtClean="0"/>
              <a:t>multiplier</a:t>
            </a:r>
          </a:p>
          <a:p>
            <a:r>
              <a:rPr lang="ja-JP" altLang="ja-JP" sz="1800" dirty="0" smtClean="0">
                <a:latin typeface="+mj-ea"/>
                <a:ea typeface="+mj-ea"/>
              </a:rPr>
              <a:t>投資</a:t>
            </a:r>
            <a:r>
              <a:rPr lang="en-US" altLang="ja-JP" sz="1800" i="1" dirty="0" smtClean="0">
                <a:latin typeface="+mj-ea"/>
                <a:ea typeface="+mj-ea"/>
              </a:rPr>
              <a:t>I</a:t>
            </a:r>
            <a:r>
              <a:rPr lang="ja-JP" altLang="ja-JP" sz="1800" dirty="0" smtClean="0">
                <a:latin typeface="+mj-ea"/>
                <a:ea typeface="+mj-ea"/>
              </a:rPr>
              <a:t>と財政支出</a:t>
            </a:r>
            <a:r>
              <a:rPr lang="en-US" altLang="ja-JP" sz="1800" i="1" dirty="0" smtClean="0">
                <a:latin typeface="+mj-ea"/>
                <a:ea typeface="+mj-ea"/>
              </a:rPr>
              <a:t>G</a:t>
            </a:r>
            <a:r>
              <a:rPr lang="ja-JP" altLang="ja-JP" sz="1800" dirty="0" smtClean="0">
                <a:latin typeface="+mj-ea"/>
                <a:ea typeface="+mj-ea"/>
              </a:rPr>
              <a:t>は不変のまま、所得</a:t>
            </a:r>
            <a:r>
              <a:rPr lang="en-US" altLang="ja-JP" sz="1800" i="1" dirty="0" smtClean="0">
                <a:latin typeface="+mj-ea"/>
                <a:ea typeface="+mj-ea"/>
              </a:rPr>
              <a:t>Y</a:t>
            </a:r>
            <a:r>
              <a:rPr lang="ja-JP" altLang="ja-JP" sz="1800" dirty="0" smtClean="0">
                <a:latin typeface="+mj-ea"/>
                <a:ea typeface="+mj-ea"/>
              </a:rPr>
              <a:t>と直接税</a:t>
            </a:r>
            <a:r>
              <a:rPr lang="en-US" altLang="ja-JP" sz="1800" i="1" dirty="0" smtClean="0">
                <a:latin typeface="+mj-ea"/>
                <a:ea typeface="+mj-ea"/>
              </a:rPr>
              <a:t>T</a:t>
            </a:r>
            <a:r>
              <a:rPr lang="ja-JP" altLang="ja-JP" sz="1800" dirty="0" smtClean="0">
                <a:latin typeface="+mj-ea"/>
                <a:ea typeface="+mj-ea"/>
              </a:rPr>
              <a:t>の増分</a:t>
            </a:r>
            <a:r>
              <a:rPr lang="ja-JP" altLang="en-US" sz="1800" dirty="0" smtClean="0">
                <a:latin typeface="+mj-ea"/>
                <a:ea typeface="+mj-ea"/>
              </a:rPr>
              <a:t>をとると</a:t>
            </a:r>
            <a:endParaRPr lang="ja-JP" altLang="ja-JP" sz="1800" dirty="0" smtClean="0">
              <a:latin typeface="+mj-ea"/>
              <a:ea typeface="+mj-ea"/>
            </a:endParaRPr>
          </a:p>
          <a:p>
            <a:r>
              <a:rPr lang="ja-JP" altLang="ja-JP" sz="1800" dirty="0" smtClean="0">
                <a:latin typeface="+mj-ea"/>
                <a:ea typeface="+mj-ea"/>
              </a:rPr>
              <a:t>　　</a:t>
            </a:r>
            <a:r>
              <a:rPr lang="en-US" altLang="ja-JP" sz="1800" i="1" dirty="0" err="1" smtClean="0">
                <a:latin typeface="+mj-ea"/>
                <a:ea typeface="+mj-ea"/>
              </a:rPr>
              <a:t>dY</a:t>
            </a:r>
            <a:r>
              <a:rPr lang="ja-JP"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Y</a:t>
            </a:r>
            <a:r>
              <a:rPr lang="ja-JP" altLang="ja-JP" sz="1800" dirty="0" smtClean="0">
                <a:latin typeface="+mj-ea"/>
                <a:ea typeface="+mj-ea"/>
              </a:rPr>
              <a:t>－</a:t>
            </a:r>
            <a:r>
              <a:rPr lang="en-US" altLang="ja-JP" sz="1800" i="1" dirty="0" smtClean="0">
                <a:latin typeface="+mj-ea"/>
                <a:ea typeface="+mj-ea"/>
              </a:rPr>
              <a:t>T</a:t>
            </a:r>
            <a:r>
              <a:rPr lang="en-US" altLang="ja-JP" sz="1800" dirty="0" smtClean="0">
                <a:latin typeface="+mj-ea"/>
                <a:ea typeface="+mj-ea"/>
              </a:rPr>
              <a:t>)</a:t>
            </a:r>
            <a:r>
              <a:rPr lang="en-US" altLang="ja-JP" sz="1800" i="1" dirty="0" err="1" smtClean="0">
                <a:latin typeface="+mj-ea"/>
                <a:ea typeface="+mj-ea"/>
              </a:rPr>
              <a:t>dY</a:t>
            </a:r>
            <a:r>
              <a:rPr lang="ja-JP"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Y</a:t>
            </a:r>
            <a:r>
              <a:rPr lang="ja-JP" altLang="ja-JP" sz="1800" dirty="0" smtClean="0">
                <a:latin typeface="+mj-ea"/>
                <a:ea typeface="+mj-ea"/>
              </a:rPr>
              <a:t>－</a:t>
            </a:r>
            <a:r>
              <a:rPr lang="en-US" altLang="ja-JP" sz="1800" i="1" dirty="0" smtClean="0">
                <a:latin typeface="+mj-ea"/>
                <a:ea typeface="+mj-ea"/>
              </a:rPr>
              <a:t>T</a:t>
            </a:r>
            <a:r>
              <a:rPr lang="en-US" altLang="ja-JP" sz="1800" dirty="0" smtClean="0">
                <a:latin typeface="+mj-ea"/>
                <a:ea typeface="+mj-ea"/>
              </a:rPr>
              <a:t>)</a:t>
            </a:r>
            <a:r>
              <a:rPr lang="en-US" altLang="ja-JP" sz="1800" i="1" dirty="0" err="1" smtClean="0">
                <a:latin typeface="+mj-ea"/>
                <a:ea typeface="+mj-ea"/>
              </a:rPr>
              <a:t>dT</a:t>
            </a:r>
            <a:r>
              <a:rPr lang="ja-JP" altLang="en-US" sz="1800" i="1" dirty="0" smtClean="0">
                <a:latin typeface="+mj-ea"/>
                <a:ea typeface="+mj-ea"/>
              </a:rPr>
              <a:t>　　　</a:t>
            </a:r>
            <a:r>
              <a:rPr lang="ja-JP" altLang="en-US" sz="1800" dirty="0" smtClean="0">
                <a:latin typeface="+mj-ea"/>
                <a:ea typeface="+mj-ea"/>
              </a:rPr>
              <a:t>∴</a:t>
            </a:r>
            <a:r>
              <a:rPr lang="ja-JP" altLang="ja-JP" sz="1800" dirty="0" smtClean="0">
                <a:latin typeface="+mj-ea"/>
                <a:ea typeface="+mj-ea"/>
              </a:rPr>
              <a:t>　</a:t>
            </a:r>
            <a:r>
              <a:rPr lang="en-US" altLang="ja-JP" sz="1800" i="1" dirty="0" err="1" smtClean="0">
                <a:latin typeface="+mj-ea"/>
                <a:ea typeface="+mj-ea"/>
              </a:rPr>
              <a:t>dY</a:t>
            </a:r>
            <a:r>
              <a:rPr lang="ja-JP"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i="1" dirty="0" err="1" smtClean="0">
                <a:latin typeface="+mj-ea"/>
                <a:ea typeface="+mj-ea"/>
              </a:rPr>
              <a:t>dT</a:t>
            </a:r>
            <a:endParaRPr lang="ja-JP" altLang="ja-JP" sz="1800" dirty="0" smtClean="0">
              <a:latin typeface="+mj-ea"/>
              <a:ea typeface="+mj-ea"/>
            </a:endParaRPr>
          </a:p>
          <a:p>
            <a:r>
              <a:rPr lang="ja-JP" altLang="ja-JP" sz="1800" dirty="0" smtClean="0">
                <a:latin typeface="+mj-ea"/>
                <a:ea typeface="+mj-ea"/>
              </a:rPr>
              <a:t>一括直接税の場合の増税（ないし減税）は、－</a:t>
            </a:r>
            <a:r>
              <a:rPr lang="en-US" altLang="ja-JP" sz="1800" i="1" dirty="0" smtClean="0">
                <a:latin typeface="+mj-ea"/>
                <a:ea typeface="+mj-ea"/>
              </a:rPr>
              <a:t>c</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）という乗数の乗数効果＝</a:t>
            </a:r>
            <a:r>
              <a:rPr lang="ja-JP" altLang="ja-JP" sz="1800" b="1" dirty="0" smtClean="0">
                <a:latin typeface="+mj-ea"/>
                <a:ea typeface="+mj-ea"/>
              </a:rPr>
              <a:t>増減税の乗数</a:t>
            </a:r>
            <a:r>
              <a:rPr lang="ja-JP" altLang="ja-JP" sz="1800" dirty="0" smtClean="0">
                <a:latin typeface="+mj-ea"/>
                <a:ea typeface="+mj-ea"/>
              </a:rPr>
              <a:t>、</a:t>
            </a:r>
            <a:r>
              <a:rPr lang="ja-JP" altLang="en-US" sz="1800" dirty="0" smtClean="0">
                <a:latin typeface="+mj-ea"/>
                <a:ea typeface="+mj-ea"/>
              </a:rPr>
              <a:t>⇒</a:t>
            </a:r>
            <a:r>
              <a:rPr lang="en-US" altLang="ja-JP" sz="1800" dirty="0" smtClean="0">
                <a:latin typeface="+mj-ea"/>
                <a:ea typeface="+mj-ea"/>
              </a:rPr>
              <a:t>0</a:t>
            </a:r>
            <a:r>
              <a:rPr lang="ja-JP"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ゆえ、財政支出の乗数よりは小</a:t>
            </a:r>
          </a:p>
          <a:p>
            <a:r>
              <a:rPr lang="ja-JP" altLang="ja-JP" sz="1800" dirty="0" smtClean="0">
                <a:latin typeface="+mj-ea"/>
                <a:ea typeface="+mj-ea"/>
              </a:rPr>
              <a:t>増税をした分をすべて財政支出の増加に回し、均衡予算</a:t>
            </a:r>
            <a:r>
              <a:rPr lang="en-US" altLang="ja-JP" sz="1800" i="1" dirty="0" smtClean="0">
                <a:latin typeface="+mj-ea"/>
                <a:ea typeface="+mj-ea"/>
              </a:rPr>
              <a:t>G</a:t>
            </a:r>
            <a:r>
              <a:rPr lang="ja-JP" altLang="ja-JP" sz="1800" dirty="0" smtClean="0">
                <a:latin typeface="+mj-ea"/>
                <a:ea typeface="+mj-ea"/>
              </a:rPr>
              <a:t>＝</a:t>
            </a:r>
            <a:r>
              <a:rPr lang="en-US" altLang="ja-JP" sz="1800" i="1" dirty="0" smtClean="0">
                <a:latin typeface="+mj-ea"/>
                <a:ea typeface="+mj-ea"/>
              </a:rPr>
              <a:t>T</a:t>
            </a:r>
            <a:r>
              <a:rPr lang="ja-JP" altLang="ja-JP" sz="1800" dirty="0" err="1" smtClean="0">
                <a:latin typeface="+mj-ea"/>
                <a:ea typeface="+mj-ea"/>
              </a:rPr>
              <a:t>を維</a:t>
            </a:r>
            <a:r>
              <a:rPr lang="ja-JP" altLang="ja-JP" sz="1800" dirty="0" smtClean="0">
                <a:latin typeface="+mj-ea"/>
                <a:ea typeface="+mj-ea"/>
              </a:rPr>
              <a:t>持する場合</a:t>
            </a:r>
          </a:p>
          <a:p>
            <a:r>
              <a:rPr lang="ja-JP" altLang="ja-JP" sz="1800" dirty="0" smtClean="0">
                <a:latin typeface="+mj-ea"/>
                <a:ea typeface="+mj-ea"/>
              </a:rPr>
              <a:t>　　</a:t>
            </a:r>
            <a:r>
              <a:rPr lang="en-US" altLang="ja-JP" sz="1800" dirty="0" smtClean="0">
                <a:latin typeface="+mj-ea"/>
                <a:ea typeface="+mj-ea"/>
              </a:rPr>
              <a:t>1</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dirty="0" smtClean="0">
                <a:latin typeface="+mj-ea"/>
                <a:ea typeface="+mj-ea"/>
              </a:rPr>
              <a:t>1</a:t>
            </a:r>
            <a:endParaRPr lang="ja-JP" altLang="ja-JP" sz="1800" dirty="0" smtClean="0">
              <a:latin typeface="+mj-ea"/>
              <a:ea typeface="+mj-ea"/>
            </a:endParaRPr>
          </a:p>
          <a:p>
            <a:r>
              <a:rPr lang="ja-JP" altLang="ja-JP" sz="1800" dirty="0" smtClean="0">
                <a:latin typeface="+mj-ea"/>
                <a:ea typeface="+mj-ea"/>
              </a:rPr>
              <a:t>乗数効果が</a:t>
            </a:r>
            <a:r>
              <a:rPr lang="en-US" altLang="ja-JP" sz="1800" dirty="0" smtClean="0">
                <a:latin typeface="+mj-ea"/>
                <a:ea typeface="+mj-ea"/>
              </a:rPr>
              <a:t>1</a:t>
            </a:r>
            <a:r>
              <a:rPr lang="ja-JP" altLang="ja-JP" sz="1800" dirty="0" err="1" smtClean="0">
                <a:latin typeface="+mj-ea"/>
                <a:ea typeface="+mj-ea"/>
              </a:rPr>
              <a:t>、</a:t>
            </a:r>
            <a:r>
              <a:rPr lang="ja-JP" altLang="ja-JP" sz="1800" b="1" dirty="0" smtClean="0">
                <a:latin typeface="+mj-ea"/>
                <a:ea typeface="+mj-ea"/>
              </a:rPr>
              <a:t>均衡予算乗数の定理</a:t>
            </a:r>
            <a:r>
              <a:rPr lang="ja-JP" altLang="ja-JP" sz="1800" dirty="0" smtClean="0">
                <a:latin typeface="+mj-ea"/>
                <a:ea typeface="+mj-ea"/>
              </a:rPr>
              <a:t>（</a:t>
            </a:r>
            <a:r>
              <a:rPr lang="en-US" altLang="ja-JP" sz="1800" dirty="0" smtClean="0">
                <a:latin typeface="+mj-ea"/>
                <a:ea typeface="+mj-ea"/>
              </a:rPr>
              <a:t>theorem of balanced budget multiplier</a:t>
            </a:r>
            <a:r>
              <a:rPr lang="ja-JP" altLang="ja-JP" sz="1800" dirty="0" smtClean="0">
                <a:latin typeface="+mj-ea"/>
                <a:ea typeface="+mj-ea"/>
              </a:rPr>
              <a:t>）</a:t>
            </a:r>
            <a:endParaRPr lang="en-US" altLang="ja-JP" sz="1800" dirty="0" smtClean="0">
              <a:latin typeface="+mj-ea"/>
              <a:ea typeface="+mj-ea"/>
            </a:endParaRPr>
          </a:p>
          <a:p>
            <a:pPr>
              <a:buNone/>
            </a:pPr>
            <a:endParaRPr lang="en-US" altLang="ja-JP" sz="1800" b="1" dirty="0" smtClean="0">
              <a:latin typeface="+mj-ea"/>
              <a:ea typeface="+mj-ea"/>
            </a:endParaRPr>
          </a:p>
          <a:p>
            <a:pPr>
              <a:buNone/>
            </a:pPr>
            <a:endParaRPr lang="ja-JP" altLang="ja-JP" sz="1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79512" y="1"/>
            <a:ext cx="8712968" cy="620688"/>
          </a:xfrm>
        </p:spPr>
        <p:txBody>
          <a:bodyPr>
            <a:normAutofit fontScale="90000"/>
          </a:bodyPr>
          <a:lstStyle/>
          <a:p>
            <a:r>
              <a:rPr lang="ja-JP" altLang="ja-JP" sz="1800" b="1" dirty="0" smtClean="0"/>
              <a:t> </a:t>
            </a:r>
            <a:r>
              <a:rPr lang="en-US" altLang="ja-JP" sz="1800" b="1" dirty="0" smtClean="0"/>
              <a:t>11</a:t>
            </a:r>
            <a:r>
              <a:rPr lang="ja-JP" altLang="ja-JP" sz="1800" b="1" dirty="0" err="1" smtClean="0"/>
              <a:t>．</a:t>
            </a:r>
            <a:r>
              <a:rPr lang="en-US" altLang="ja-JP" sz="1800" b="1" dirty="0" smtClean="0"/>
              <a:t>Fiscal </a:t>
            </a:r>
            <a:r>
              <a:rPr lang="en-US" altLang="ja-JP" sz="1800" b="1" dirty="0" smtClean="0"/>
              <a:t>Multiplier of Proportional Tax and Built-in </a:t>
            </a:r>
            <a:r>
              <a:rPr lang="en-US" altLang="ja-JP" sz="1800" b="1" dirty="0" smtClean="0"/>
              <a:t>Stabilizer</a:t>
            </a:r>
            <a:br>
              <a:rPr lang="en-US" altLang="ja-JP" sz="1800" b="1" dirty="0" smtClean="0"/>
            </a:br>
            <a:r>
              <a:rPr lang="ja-JP" altLang="ja-JP" sz="1800" b="1" dirty="0" smtClean="0"/>
              <a:t>比例税の財政乗数とビルトイン・スタビライザー</a:t>
            </a:r>
            <a:endParaRPr lang="ja-JP" altLang="en-US" sz="1800" dirty="0" smtClean="0">
              <a:solidFill>
                <a:schemeClr val="tx1"/>
              </a:solidFill>
              <a:latin typeface="ＭＳ 明朝" pitchFamily="17" charset="-128"/>
              <a:ea typeface="ＭＳ ゴシック" pitchFamily="49" charset="-128"/>
            </a:endParaRPr>
          </a:p>
        </p:txBody>
      </p:sp>
      <p:sp>
        <p:nvSpPr>
          <p:cNvPr id="12291" name="Rectangle 3"/>
          <p:cNvSpPr>
            <a:spLocks noGrp="1" noChangeArrowheads="1"/>
          </p:cNvSpPr>
          <p:nvPr>
            <p:ph idx="1"/>
          </p:nvPr>
        </p:nvSpPr>
        <p:spPr>
          <a:xfrm>
            <a:off x="0" y="620688"/>
            <a:ext cx="9144000" cy="6237312"/>
          </a:xfrm>
        </p:spPr>
        <p:txBody>
          <a:bodyPr>
            <a:normAutofit/>
          </a:bodyPr>
          <a:lstStyle/>
          <a:p>
            <a:pPr>
              <a:buNone/>
            </a:pPr>
            <a:r>
              <a:rPr lang="en-US" altLang="ja-JP" sz="1800" dirty="0" smtClean="0"/>
              <a:t>Direct </a:t>
            </a:r>
            <a:r>
              <a:rPr lang="en-US" altLang="ja-JP" sz="1800" dirty="0" smtClean="0"/>
              <a:t>tax as </a:t>
            </a:r>
            <a:r>
              <a:rPr lang="en-US" altLang="ja-JP" sz="1800" b="1" dirty="0" smtClean="0"/>
              <a:t>a proportional tax</a:t>
            </a:r>
            <a:r>
              <a:rPr lang="en-US" altLang="ja-JP" sz="1800" dirty="0" smtClean="0"/>
              <a:t>, tax rate is  τ (0 &lt;τ &lt;1), the amount of the tax is </a:t>
            </a:r>
            <a:r>
              <a:rPr lang="en-US" altLang="ja-JP" sz="1800" dirty="0" err="1" smtClean="0"/>
              <a:t>τY</a:t>
            </a:r>
            <a:r>
              <a:rPr lang="en-US" altLang="ja-JP" sz="1800" dirty="0" smtClean="0"/>
              <a:t> .</a:t>
            </a:r>
          </a:p>
          <a:p>
            <a:pPr>
              <a:buNone/>
            </a:pPr>
            <a:r>
              <a:rPr lang="en-US" altLang="ja-JP" sz="1800" dirty="0" smtClean="0"/>
              <a:t>Disposable income is (1-τ)</a:t>
            </a:r>
            <a:r>
              <a:rPr lang="en-US" altLang="ja-JP" sz="1800" i="1" dirty="0" smtClean="0"/>
              <a:t>Y</a:t>
            </a:r>
            <a:r>
              <a:rPr lang="en-US" altLang="ja-JP" sz="1800" dirty="0" smtClean="0"/>
              <a:t>,  consumption function is </a:t>
            </a:r>
            <a:r>
              <a:rPr lang="en-US" altLang="ja-JP" sz="1800" i="1" dirty="0" smtClean="0"/>
              <a:t>C</a:t>
            </a:r>
            <a:r>
              <a:rPr lang="ja-JP" altLang="ja-JP" sz="1800" dirty="0" smtClean="0"/>
              <a:t>＝</a:t>
            </a:r>
            <a:r>
              <a:rPr lang="en-US" altLang="ja-JP" sz="1800" i="1" dirty="0" smtClean="0"/>
              <a:t>C</a:t>
            </a:r>
            <a:r>
              <a:rPr lang="en-US" altLang="ja-JP" sz="1800" dirty="0" smtClean="0"/>
              <a:t>(</a:t>
            </a:r>
            <a:r>
              <a:rPr lang="en-US" altLang="ja-JP" sz="1800" i="1" dirty="0" smtClean="0"/>
              <a:t>Y</a:t>
            </a:r>
            <a:r>
              <a:rPr lang="en-US" altLang="ja-JP" sz="1800" dirty="0" smtClean="0"/>
              <a:t>)</a:t>
            </a:r>
            <a:r>
              <a:rPr lang="ja-JP" altLang="ja-JP" sz="1800" dirty="0" smtClean="0"/>
              <a:t>＝</a:t>
            </a:r>
            <a:r>
              <a:rPr lang="en-US" altLang="ja-JP" sz="1800" i="1" dirty="0" smtClean="0"/>
              <a:t>a</a:t>
            </a:r>
            <a:r>
              <a:rPr lang="ja-JP" altLang="ja-JP" sz="1800" dirty="0" smtClean="0"/>
              <a:t>＋</a:t>
            </a:r>
            <a:r>
              <a:rPr lang="en-US" altLang="ja-JP" sz="1800" dirty="0" smtClean="0"/>
              <a:t>(1</a:t>
            </a:r>
            <a:r>
              <a:rPr lang="ja-JP" altLang="ja-JP" sz="1800" dirty="0" smtClean="0"/>
              <a:t>－τ</a:t>
            </a:r>
            <a:r>
              <a:rPr lang="en-US" altLang="ja-JP" sz="1800" dirty="0" smtClean="0"/>
              <a:t>)</a:t>
            </a:r>
            <a:r>
              <a:rPr lang="en-US" altLang="ja-JP" sz="1800" i="1" dirty="0" err="1" smtClean="0"/>
              <a:t>cY</a:t>
            </a:r>
            <a:endParaRPr lang="en-US" altLang="ja-JP" sz="1800" dirty="0" smtClean="0"/>
          </a:p>
          <a:p>
            <a:pPr>
              <a:buNone/>
            </a:pPr>
            <a:r>
              <a:rPr lang="en-US" altLang="ja-JP" sz="1800" dirty="0" smtClean="0"/>
              <a:t>Equilibrium condition in the product market, </a:t>
            </a:r>
            <a:r>
              <a:rPr lang="en-US" altLang="ja-JP" sz="1800" i="1" dirty="0" smtClean="0"/>
              <a:t>Y</a:t>
            </a:r>
            <a:r>
              <a:rPr lang="ja-JP" altLang="ja-JP" sz="1800" dirty="0" smtClean="0"/>
              <a:t>＝</a:t>
            </a:r>
            <a:r>
              <a:rPr lang="en-US" altLang="ja-JP" sz="1800" i="1" dirty="0" smtClean="0"/>
              <a:t>C</a:t>
            </a:r>
            <a:r>
              <a:rPr lang="en-US" altLang="ja-JP" sz="1800" dirty="0" smtClean="0"/>
              <a:t>(</a:t>
            </a:r>
            <a:r>
              <a:rPr lang="en-US" altLang="ja-JP" sz="1800" i="1" dirty="0" smtClean="0"/>
              <a:t>Y</a:t>
            </a:r>
            <a:r>
              <a:rPr lang="en-US" altLang="ja-JP" sz="1800" dirty="0" smtClean="0"/>
              <a:t>)</a:t>
            </a:r>
            <a:r>
              <a:rPr lang="ja-JP" altLang="ja-JP" sz="1800" dirty="0" smtClean="0"/>
              <a:t>＋</a:t>
            </a:r>
            <a:r>
              <a:rPr lang="en-US" altLang="ja-JP" sz="1800" i="1" dirty="0" smtClean="0"/>
              <a:t>I</a:t>
            </a:r>
            <a:r>
              <a:rPr lang="ja-JP" altLang="ja-JP" sz="1800" dirty="0" smtClean="0"/>
              <a:t>＋</a:t>
            </a:r>
            <a:r>
              <a:rPr lang="en-US" altLang="ja-JP" sz="1800" i="1" dirty="0" smtClean="0"/>
              <a:t>G</a:t>
            </a:r>
            <a:r>
              <a:rPr lang="ja-JP" altLang="ja-JP" sz="1800" dirty="0" smtClean="0"/>
              <a:t>＝</a:t>
            </a:r>
            <a:r>
              <a:rPr lang="en-US" altLang="ja-JP" sz="1800" i="1" dirty="0" smtClean="0"/>
              <a:t>a</a:t>
            </a:r>
            <a:r>
              <a:rPr lang="ja-JP" altLang="ja-JP" sz="1800" dirty="0" smtClean="0"/>
              <a:t>＋</a:t>
            </a:r>
            <a:r>
              <a:rPr lang="en-US" altLang="ja-JP" sz="1800" dirty="0" smtClean="0"/>
              <a:t>(1</a:t>
            </a:r>
            <a:r>
              <a:rPr lang="ja-JP" altLang="ja-JP" sz="1800" dirty="0" smtClean="0"/>
              <a:t>－τ</a:t>
            </a:r>
            <a:r>
              <a:rPr lang="en-US" altLang="ja-JP" sz="1800" dirty="0" smtClean="0"/>
              <a:t>)</a:t>
            </a:r>
            <a:r>
              <a:rPr lang="en-US" altLang="ja-JP" sz="1800" i="1" dirty="0" err="1" smtClean="0"/>
              <a:t>cY</a:t>
            </a:r>
            <a:r>
              <a:rPr lang="ja-JP" altLang="ja-JP" sz="1800" dirty="0" smtClean="0"/>
              <a:t>＋</a:t>
            </a:r>
            <a:r>
              <a:rPr lang="en-US" altLang="ja-JP" sz="1800" i="1" dirty="0" smtClean="0"/>
              <a:t>I</a:t>
            </a:r>
            <a:r>
              <a:rPr lang="ja-JP" altLang="ja-JP" sz="1800" dirty="0" smtClean="0"/>
              <a:t>＋</a:t>
            </a:r>
            <a:r>
              <a:rPr lang="en-US" altLang="ja-JP" sz="1800" i="1" dirty="0" smtClean="0"/>
              <a:t>G</a:t>
            </a:r>
            <a:endParaRPr lang="en-US" altLang="ja-JP" sz="1800" dirty="0" smtClean="0"/>
          </a:p>
          <a:p>
            <a:pPr>
              <a:buNone/>
            </a:pPr>
            <a:r>
              <a:rPr lang="en-US" altLang="ja-JP" sz="1800" dirty="0" smtClean="0"/>
              <a:t>With investment I and tax rate τ unchanged, taking increments of income </a:t>
            </a:r>
            <a:r>
              <a:rPr lang="en-US" altLang="ja-JP" sz="1800" i="1" dirty="0" smtClean="0"/>
              <a:t>Y</a:t>
            </a:r>
            <a:r>
              <a:rPr lang="en-US" altLang="ja-JP" sz="1800" dirty="0" smtClean="0"/>
              <a:t> and government spending </a:t>
            </a:r>
            <a:r>
              <a:rPr lang="en-US" altLang="ja-JP" sz="1800" i="1" dirty="0" smtClean="0"/>
              <a:t>G</a:t>
            </a:r>
            <a:r>
              <a:rPr lang="en-US" altLang="ja-JP" sz="1800" dirty="0" smtClean="0"/>
              <a:t>,</a:t>
            </a:r>
          </a:p>
          <a:p>
            <a:pPr>
              <a:buNone/>
            </a:pPr>
            <a:r>
              <a:rPr lang="en-US" altLang="ja-JP" sz="1800" dirty="0" smtClean="0"/>
              <a:t>  </a:t>
            </a:r>
            <a:r>
              <a:rPr lang="en-US" altLang="ja-JP" sz="1800" i="1" dirty="0" err="1" smtClean="0"/>
              <a:t>dY</a:t>
            </a:r>
            <a:r>
              <a:rPr lang="ja-JP" altLang="ja-JP" sz="1800" dirty="0" smtClean="0"/>
              <a:t>＝</a:t>
            </a:r>
            <a:r>
              <a:rPr lang="en-US" altLang="ja-JP" sz="1800" i="1" dirty="0" smtClean="0"/>
              <a:t>C</a:t>
            </a:r>
            <a:r>
              <a:rPr lang="en-US" altLang="ja-JP" sz="1800" dirty="0" smtClean="0"/>
              <a:t>’(</a:t>
            </a:r>
            <a:r>
              <a:rPr lang="en-US" altLang="ja-JP" sz="1800" i="1" dirty="0" smtClean="0"/>
              <a:t>Y</a:t>
            </a:r>
            <a:r>
              <a:rPr lang="en-US" altLang="ja-JP" sz="1800" dirty="0" smtClean="0"/>
              <a:t>)</a:t>
            </a:r>
            <a:r>
              <a:rPr lang="en-US" altLang="ja-JP" sz="1800" i="1" dirty="0" err="1" smtClean="0"/>
              <a:t>dY</a:t>
            </a:r>
            <a:r>
              <a:rPr lang="ja-JP" altLang="ja-JP" sz="1800" dirty="0" smtClean="0"/>
              <a:t>＋</a:t>
            </a:r>
            <a:r>
              <a:rPr lang="en-US" altLang="ja-JP" sz="1800" i="1" dirty="0" err="1" smtClean="0"/>
              <a:t>dG</a:t>
            </a:r>
            <a:r>
              <a:rPr lang="ja-JP" altLang="ja-JP" sz="1800" dirty="0" smtClean="0"/>
              <a:t>＝</a:t>
            </a:r>
            <a:r>
              <a:rPr lang="en-US" altLang="ja-JP" sz="1800" dirty="0" smtClean="0"/>
              <a:t>(1</a:t>
            </a:r>
            <a:r>
              <a:rPr lang="ja-JP" altLang="ja-JP" sz="1800" dirty="0" smtClean="0"/>
              <a:t>－τ</a:t>
            </a:r>
            <a:r>
              <a:rPr lang="en-US" altLang="ja-JP" sz="1800" dirty="0" smtClean="0"/>
              <a:t>)</a:t>
            </a:r>
            <a:r>
              <a:rPr lang="en-US" altLang="ja-JP" sz="1800" i="1" dirty="0" err="1" smtClean="0"/>
              <a:t>cdY</a:t>
            </a:r>
            <a:r>
              <a:rPr lang="ja-JP" altLang="ja-JP" sz="1800" dirty="0" smtClean="0"/>
              <a:t>＋</a:t>
            </a:r>
            <a:r>
              <a:rPr lang="en-US" altLang="ja-JP" sz="1800" i="1" dirty="0" err="1" smtClean="0"/>
              <a:t>dG</a:t>
            </a:r>
            <a:r>
              <a:rPr lang="ja-JP" altLang="en-US" sz="1800" i="1" dirty="0" smtClean="0"/>
              <a:t>　　</a:t>
            </a:r>
            <a:r>
              <a:rPr lang="en-US" altLang="ja-JP" sz="1800" i="1" dirty="0" err="1" smtClean="0"/>
              <a:t>dY</a:t>
            </a:r>
            <a:r>
              <a:rPr lang="ja-JP" altLang="ja-JP" sz="1800" dirty="0" smtClean="0"/>
              <a:t>＝（</a:t>
            </a:r>
            <a:r>
              <a:rPr lang="en-US" altLang="ja-JP" sz="1800" dirty="0" smtClean="0"/>
              <a:t>1</a:t>
            </a:r>
            <a:r>
              <a:rPr lang="ja-JP" altLang="ja-JP" sz="1800" dirty="0" smtClean="0"/>
              <a:t>／（</a:t>
            </a:r>
            <a:r>
              <a:rPr lang="en-US" altLang="ja-JP" sz="1800" dirty="0" smtClean="0"/>
              <a:t>1</a:t>
            </a:r>
            <a:r>
              <a:rPr lang="ja-JP" altLang="ja-JP" sz="1800" dirty="0" smtClean="0"/>
              <a:t>－</a:t>
            </a:r>
            <a:r>
              <a:rPr lang="en-US" altLang="ja-JP" sz="1800" dirty="0" smtClean="0"/>
              <a:t>(1</a:t>
            </a:r>
            <a:r>
              <a:rPr lang="ja-JP" altLang="ja-JP" sz="1800" dirty="0" smtClean="0"/>
              <a:t>－τ</a:t>
            </a:r>
            <a:r>
              <a:rPr lang="en-US" altLang="ja-JP" sz="1800" dirty="0" smtClean="0"/>
              <a:t>)</a:t>
            </a:r>
            <a:r>
              <a:rPr lang="en-US" altLang="ja-JP" sz="1800" i="1" dirty="0" smtClean="0"/>
              <a:t>c</a:t>
            </a:r>
            <a:r>
              <a:rPr lang="ja-JP" altLang="ja-JP" sz="1800" dirty="0" smtClean="0"/>
              <a:t>））</a:t>
            </a:r>
            <a:r>
              <a:rPr lang="en-US" altLang="ja-JP" sz="1800" i="1" dirty="0" err="1" smtClean="0"/>
              <a:t>dG</a:t>
            </a:r>
            <a:endParaRPr lang="en-US" altLang="ja-JP" sz="1800" dirty="0" smtClean="0"/>
          </a:p>
          <a:p>
            <a:pPr>
              <a:buNone/>
            </a:pPr>
            <a:r>
              <a:rPr lang="en-US" altLang="ja-JP" sz="1800" dirty="0" smtClean="0"/>
              <a:t>Increase in government expenditure in case of </a:t>
            </a:r>
            <a:r>
              <a:rPr lang="en-US" altLang="ja-JP" sz="1800" b="1" dirty="0" smtClean="0"/>
              <a:t>the proportional tax </a:t>
            </a:r>
            <a:r>
              <a:rPr lang="en-US" altLang="ja-JP" sz="1800" dirty="0" smtClean="0"/>
              <a:t>⇒</a:t>
            </a:r>
          </a:p>
          <a:p>
            <a:pPr>
              <a:buNone/>
            </a:pPr>
            <a:r>
              <a:rPr lang="en-US" altLang="ja-JP" sz="1800" dirty="0" smtClean="0"/>
              <a:t>       multiplier = 1</a:t>
            </a:r>
            <a:r>
              <a:rPr lang="ja-JP" altLang="ja-JP" sz="1800" dirty="0" smtClean="0"/>
              <a:t>／（</a:t>
            </a:r>
            <a:r>
              <a:rPr lang="en-US" altLang="ja-JP" sz="1800" dirty="0" smtClean="0"/>
              <a:t>1</a:t>
            </a:r>
            <a:r>
              <a:rPr lang="ja-JP" altLang="ja-JP" sz="1800" dirty="0" smtClean="0"/>
              <a:t>－</a:t>
            </a:r>
            <a:r>
              <a:rPr lang="en-US" altLang="ja-JP" sz="1800" dirty="0" smtClean="0"/>
              <a:t>(1</a:t>
            </a:r>
            <a:r>
              <a:rPr lang="ja-JP" altLang="ja-JP" sz="1800" dirty="0" smtClean="0"/>
              <a:t>－τ</a:t>
            </a:r>
            <a:r>
              <a:rPr lang="en-US" altLang="ja-JP" sz="1800" dirty="0" smtClean="0"/>
              <a:t>)</a:t>
            </a:r>
            <a:r>
              <a:rPr lang="en-US" altLang="ja-JP" sz="1800" i="1" dirty="0" smtClean="0"/>
              <a:t>c</a:t>
            </a:r>
            <a:r>
              <a:rPr lang="ja-JP" altLang="ja-JP" sz="1800" dirty="0" smtClean="0"/>
              <a:t>）</a:t>
            </a:r>
            <a:endParaRPr lang="en-US" altLang="ja-JP" sz="1800" dirty="0" smtClean="0"/>
          </a:p>
          <a:p>
            <a:pPr>
              <a:buNone/>
            </a:pPr>
            <a:r>
              <a:rPr lang="en-US" altLang="ja-JP" sz="1800" dirty="0" smtClean="0"/>
              <a:t>It is a smaller multiplier </a:t>
            </a:r>
            <a:r>
              <a:rPr lang="en-US" altLang="ja-JP" sz="1800" i="1" dirty="0" err="1" smtClean="0"/>
              <a:t>dY</a:t>
            </a:r>
            <a:r>
              <a:rPr lang="ja-JP" altLang="ja-JP" sz="1800" dirty="0" smtClean="0"/>
              <a:t>＝（</a:t>
            </a:r>
            <a:r>
              <a:rPr lang="en-US" altLang="ja-JP" sz="1800" dirty="0" smtClean="0"/>
              <a:t>1</a:t>
            </a:r>
            <a:r>
              <a:rPr lang="ja-JP" altLang="ja-JP" sz="1800" dirty="0" smtClean="0"/>
              <a:t>／（</a:t>
            </a:r>
            <a:r>
              <a:rPr lang="en-US" altLang="ja-JP" sz="1800" dirty="0" smtClean="0"/>
              <a:t>1</a:t>
            </a:r>
            <a:r>
              <a:rPr lang="ja-JP" altLang="ja-JP" sz="1800" dirty="0" smtClean="0"/>
              <a:t>－</a:t>
            </a:r>
            <a:r>
              <a:rPr lang="en-US" altLang="ja-JP" sz="1800" dirty="0" smtClean="0"/>
              <a:t>(1</a:t>
            </a:r>
            <a:r>
              <a:rPr lang="ja-JP" altLang="ja-JP" sz="1800" dirty="0" smtClean="0"/>
              <a:t>－τ</a:t>
            </a:r>
            <a:r>
              <a:rPr lang="en-US" altLang="ja-JP" sz="1800" dirty="0" smtClean="0"/>
              <a:t>)</a:t>
            </a:r>
            <a:r>
              <a:rPr lang="en-US" altLang="ja-JP" sz="1800" i="1" dirty="0" smtClean="0"/>
              <a:t>c</a:t>
            </a:r>
            <a:r>
              <a:rPr lang="ja-JP" altLang="ja-JP" sz="1800" dirty="0" smtClean="0"/>
              <a:t>））</a:t>
            </a:r>
            <a:r>
              <a:rPr lang="en-US" altLang="ja-JP" sz="1800" i="1" dirty="0" err="1" smtClean="0"/>
              <a:t>dI</a:t>
            </a:r>
            <a:r>
              <a:rPr lang="en-US" altLang="ja-JP" sz="1800" i="1" dirty="0" smtClean="0"/>
              <a:t> </a:t>
            </a:r>
            <a:r>
              <a:rPr lang="en-US" altLang="ja-JP" sz="1800" dirty="0" smtClean="0"/>
              <a:t> than that of government expenditure in case of lump-sum direct tax</a:t>
            </a:r>
            <a:r>
              <a:rPr lang="en-US" altLang="ja-JP" sz="1800" dirty="0" smtClean="0"/>
              <a:t>.</a:t>
            </a:r>
          </a:p>
          <a:p>
            <a:r>
              <a:rPr lang="ja-JP" altLang="ja-JP" sz="1800" b="1" dirty="0" smtClean="0">
                <a:latin typeface="+mj-ea"/>
                <a:ea typeface="+mj-ea"/>
              </a:rPr>
              <a:t>比例税</a:t>
            </a:r>
            <a:r>
              <a:rPr lang="ja-JP" altLang="ja-JP" sz="1800" dirty="0" smtClean="0">
                <a:latin typeface="+mj-ea"/>
                <a:ea typeface="+mj-ea"/>
              </a:rPr>
              <a:t>（</a:t>
            </a:r>
            <a:r>
              <a:rPr lang="en-US" altLang="ja-JP" sz="1800" dirty="0" smtClean="0">
                <a:latin typeface="+mj-ea"/>
                <a:ea typeface="+mj-ea"/>
              </a:rPr>
              <a:t>proportional tax</a:t>
            </a:r>
            <a:r>
              <a:rPr lang="ja-JP" altLang="ja-JP" sz="1800" dirty="0" smtClean="0">
                <a:latin typeface="+mj-ea"/>
                <a:ea typeface="+mj-ea"/>
              </a:rPr>
              <a:t>）</a:t>
            </a:r>
            <a:r>
              <a:rPr lang="ja-JP" altLang="en-US" sz="1800" dirty="0" smtClean="0">
                <a:latin typeface="+mj-ea"/>
                <a:ea typeface="+mj-ea"/>
              </a:rPr>
              <a:t>の直接税</a:t>
            </a:r>
            <a:r>
              <a:rPr lang="ja-JP" altLang="ja-JP" sz="1800" dirty="0" smtClean="0">
                <a:latin typeface="+mj-ea"/>
                <a:ea typeface="+mj-ea"/>
              </a:rPr>
              <a:t>、税率をτ（</a:t>
            </a:r>
            <a:r>
              <a:rPr lang="en-US" altLang="ja-JP" sz="1800" dirty="0" smtClean="0">
                <a:latin typeface="+mj-ea"/>
                <a:ea typeface="+mj-ea"/>
              </a:rPr>
              <a:t>0</a:t>
            </a:r>
            <a:r>
              <a:rPr lang="ja-JP" altLang="ja-JP" sz="1800" dirty="0" smtClean="0">
                <a:latin typeface="+mj-ea"/>
                <a:ea typeface="+mj-ea"/>
              </a:rPr>
              <a:t>＜τ＜</a:t>
            </a:r>
            <a:r>
              <a:rPr lang="en-US" altLang="ja-JP" sz="1800" dirty="0" smtClean="0">
                <a:latin typeface="+mj-ea"/>
                <a:ea typeface="+mj-ea"/>
              </a:rPr>
              <a:t>1</a:t>
            </a:r>
            <a:r>
              <a:rPr lang="ja-JP" altLang="ja-JP" sz="1800" dirty="0" smtClean="0">
                <a:latin typeface="+mj-ea"/>
                <a:ea typeface="+mj-ea"/>
              </a:rPr>
              <a:t>）、税額はτ</a:t>
            </a:r>
            <a:r>
              <a:rPr lang="en-US" altLang="ja-JP" sz="1800" i="1" dirty="0" smtClean="0">
                <a:latin typeface="+mj-ea"/>
                <a:ea typeface="+mj-ea"/>
              </a:rPr>
              <a:t>Y</a:t>
            </a:r>
            <a:endParaRPr lang="ja-JP" altLang="ja-JP" sz="1800" dirty="0" smtClean="0">
              <a:latin typeface="+mj-ea"/>
              <a:ea typeface="+mj-ea"/>
            </a:endParaRPr>
          </a:p>
          <a:p>
            <a:r>
              <a:rPr lang="ja-JP" altLang="ja-JP" sz="1800" dirty="0" smtClean="0">
                <a:latin typeface="+mj-ea"/>
                <a:ea typeface="+mj-ea"/>
              </a:rPr>
              <a:t>　可処分所得は</a:t>
            </a:r>
            <a:r>
              <a:rPr lang="en-US" altLang="ja-JP" sz="1800" dirty="0" smtClean="0">
                <a:latin typeface="+mj-ea"/>
                <a:ea typeface="+mj-ea"/>
              </a:rPr>
              <a:t>(1</a:t>
            </a:r>
            <a:r>
              <a:rPr lang="ja-JP" altLang="ja-JP" sz="1800" dirty="0" smtClean="0">
                <a:latin typeface="+mj-ea"/>
                <a:ea typeface="+mj-ea"/>
              </a:rPr>
              <a:t>－τ</a:t>
            </a:r>
            <a:r>
              <a:rPr lang="en-US" altLang="ja-JP" sz="1800" dirty="0" smtClean="0">
                <a:latin typeface="+mj-ea"/>
                <a:ea typeface="+mj-ea"/>
              </a:rPr>
              <a:t>)</a:t>
            </a:r>
            <a:r>
              <a:rPr lang="en-US" altLang="ja-JP" sz="1800" i="1" dirty="0" smtClean="0">
                <a:latin typeface="+mj-ea"/>
                <a:ea typeface="+mj-ea"/>
              </a:rPr>
              <a:t>Y</a:t>
            </a:r>
            <a:r>
              <a:rPr lang="ja-JP" altLang="ja-JP" sz="1800" dirty="0" err="1" smtClean="0">
                <a:latin typeface="+mj-ea"/>
                <a:ea typeface="+mj-ea"/>
              </a:rPr>
              <a:t>、</a:t>
            </a:r>
            <a:r>
              <a:rPr lang="ja-JP" altLang="ja-JP" sz="1800" dirty="0" smtClean="0">
                <a:latin typeface="+mj-ea"/>
                <a:ea typeface="+mj-ea"/>
              </a:rPr>
              <a:t>　</a:t>
            </a:r>
            <a:r>
              <a:rPr lang="ja-JP" altLang="en-US" sz="1800" dirty="0" smtClean="0">
                <a:latin typeface="+mj-ea"/>
                <a:ea typeface="+mj-ea"/>
              </a:rPr>
              <a:t>消費関数は　</a:t>
            </a:r>
            <a:r>
              <a:rPr lang="en-US" altLang="ja-JP" sz="1800" i="1" dirty="0" smtClean="0">
                <a:latin typeface="+mj-ea"/>
                <a:ea typeface="+mj-ea"/>
              </a:rPr>
              <a:t>C</a:t>
            </a:r>
            <a:r>
              <a:rPr lang="ja-JP"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a</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－τ</a:t>
            </a:r>
            <a:r>
              <a:rPr lang="en-US" altLang="ja-JP" sz="1800" dirty="0" smtClean="0">
                <a:latin typeface="+mj-ea"/>
                <a:ea typeface="+mj-ea"/>
              </a:rPr>
              <a:t>)</a:t>
            </a:r>
            <a:r>
              <a:rPr lang="en-US" altLang="ja-JP" sz="1800" i="1" dirty="0" err="1" smtClean="0">
                <a:latin typeface="+mj-ea"/>
                <a:ea typeface="+mj-ea"/>
              </a:rPr>
              <a:t>cY</a:t>
            </a:r>
            <a:endParaRPr lang="ja-JP" altLang="ja-JP" sz="1800" dirty="0" smtClean="0">
              <a:latin typeface="+mj-ea"/>
              <a:ea typeface="+mj-ea"/>
            </a:endParaRPr>
          </a:p>
          <a:p>
            <a:r>
              <a:rPr lang="ja-JP" altLang="ja-JP" sz="1800" dirty="0" smtClean="0">
                <a:latin typeface="+mj-ea"/>
                <a:ea typeface="+mj-ea"/>
              </a:rPr>
              <a:t>生産物市場の均衡条件式、　　</a:t>
            </a:r>
            <a:r>
              <a:rPr lang="en-US" altLang="ja-JP" sz="1800" i="1" dirty="0" smtClean="0">
                <a:latin typeface="+mj-ea"/>
                <a:ea typeface="+mj-ea"/>
              </a:rPr>
              <a:t>Y</a:t>
            </a:r>
            <a:r>
              <a:rPr lang="ja-JP"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I</a:t>
            </a:r>
            <a:r>
              <a:rPr lang="ja-JP" altLang="ja-JP" sz="1800" dirty="0" smtClean="0">
                <a:latin typeface="+mj-ea"/>
                <a:ea typeface="+mj-ea"/>
              </a:rPr>
              <a:t>＋</a:t>
            </a:r>
            <a:r>
              <a:rPr lang="en-US" altLang="ja-JP" sz="1800" i="1" dirty="0" smtClean="0">
                <a:latin typeface="+mj-ea"/>
                <a:ea typeface="+mj-ea"/>
              </a:rPr>
              <a:t>G</a:t>
            </a:r>
            <a:r>
              <a:rPr lang="ja-JP" altLang="ja-JP" sz="1800" dirty="0" smtClean="0">
                <a:latin typeface="+mj-ea"/>
                <a:ea typeface="+mj-ea"/>
              </a:rPr>
              <a:t>＝</a:t>
            </a:r>
            <a:r>
              <a:rPr lang="en-US" altLang="ja-JP" sz="1800" i="1" dirty="0" smtClean="0">
                <a:latin typeface="+mj-ea"/>
                <a:ea typeface="+mj-ea"/>
              </a:rPr>
              <a:t>a</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－τ</a:t>
            </a:r>
            <a:r>
              <a:rPr lang="en-US" altLang="ja-JP" sz="1800" dirty="0" smtClean="0">
                <a:latin typeface="+mj-ea"/>
                <a:ea typeface="+mj-ea"/>
              </a:rPr>
              <a:t>)</a:t>
            </a:r>
            <a:r>
              <a:rPr lang="en-US" altLang="ja-JP" sz="1800" i="1" dirty="0" err="1" smtClean="0">
                <a:latin typeface="+mj-ea"/>
                <a:ea typeface="+mj-ea"/>
              </a:rPr>
              <a:t>cY</a:t>
            </a:r>
            <a:r>
              <a:rPr lang="ja-JP" altLang="ja-JP" sz="1800" dirty="0" smtClean="0">
                <a:latin typeface="+mj-ea"/>
                <a:ea typeface="+mj-ea"/>
              </a:rPr>
              <a:t>＋</a:t>
            </a:r>
            <a:r>
              <a:rPr lang="en-US" altLang="ja-JP" sz="1800" i="1" dirty="0" smtClean="0">
                <a:latin typeface="+mj-ea"/>
                <a:ea typeface="+mj-ea"/>
              </a:rPr>
              <a:t>I</a:t>
            </a:r>
            <a:r>
              <a:rPr lang="ja-JP" altLang="ja-JP" sz="1800" dirty="0" smtClean="0">
                <a:latin typeface="+mj-ea"/>
                <a:ea typeface="+mj-ea"/>
              </a:rPr>
              <a:t>＋</a:t>
            </a:r>
            <a:r>
              <a:rPr lang="en-US" altLang="ja-JP" sz="1800" i="1" dirty="0" smtClean="0">
                <a:latin typeface="+mj-ea"/>
                <a:ea typeface="+mj-ea"/>
              </a:rPr>
              <a:t>G</a:t>
            </a:r>
            <a:endParaRPr lang="ja-JP" altLang="ja-JP" sz="1800" dirty="0" smtClean="0">
              <a:latin typeface="+mj-ea"/>
              <a:ea typeface="+mj-ea"/>
            </a:endParaRPr>
          </a:p>
          <a:p>
            <a:r>
              <a:rPr lang="ja-JP" altLang="ja-JP" sz="1800" dirty="0" smtClean="0">
                <a:latin typeface="+mj-ea"/>
                <a:ea typeface="+mj-ea"/>
              </a:rPr>
              <a:t>投資</a:t>
            </a:r>
            <a:r>
              <a:rPr lang="en-US" altLang="ja-JP" sz="1800" dirty="0" smtClean="0">
                <a:latin typeface="+mj-ea"/>
                <a:ea typeface="+mj-ea"/>
              </a:rPr>
              <a:t>I</a:t>
            </a:r>
            <a:r>
              <a:rPr lang="ja-JP" altLang="ja-JP" sz="1800" dirty="0" smtClean="0">
                <a:latin typeface="+mj-ea"/>
                <a:ea typeface="+mj-ea"/>
              </a:rPr>
              <a:t>と税率τは不変のまま、所得</a:t>
            </a:r>
            <a:r>
              <a:rPr lang="en-US" altLang="ja-JP" sz="1800" i="1" dirty="0" smtClean="0">
                <a:latin typeface="+mj-ea"/>
                <a:ea typeface="+mj-ea"/>
              </a:rPr>
              <a:t>Y</a:t>
            </a:r>
            <a:r>
              <a:rPr lang="ja-JP" altLang="ja-JP" sz="1800" dirty="0" smtClean="0">
                <a:latin typeface="+mj-ea"/>
                <a:ea typeface="+mj-ea"/>
              </a:rPr>
              <a:t>と財政支出</a:t>
            </a:r>
            <a:r>
              <a:rPr lang="en-US" altLang="ja-JP" sz="1800" i="1" dirty="0" smtClean="0">
                <a:latin typeface="+mj-ea"/>
                <a:ea typeface="+mj-ea"/>
              </a:rPr>
              <a:t>G</a:t>
            </a:r>
            <a:r>
              <a:rPr lang="ja-JP" altLang="ja-JP" sz="1800" dirty="0" smtClean="0">
                <a:latin typeface="+mj-ea"/>
                <a:ea typeface="+mj-ea"/>
              </a:rPr>
              <a:t>の増分、</a:t>
            </a:r>
          </a:p>
          <a:p>
            <a:r>
              <a:rPr lang="ja-JP" altLang="en-US" sz="1800" i="1" dirty="0" smtClean="0">
                <a:latin typeface="+mj-ea"/>
                <a:ea typeface="+mj-ea"/>
              </a:rPr>
              <a:t>　</a:t>
            </a:r>
            <a:r>
              <a:rPr lang="en-US" altLang="ja-JP" sz="1800" i="1" dirty="0" err="1" smtClean="0">
                <a:latin typeface="+mj-ea"/>
                <a:ea typeface="+mj-ea"/>
              </a:rPr>
              <a:t>dY</a:t>
            </a:r>
            <a:r>
              <a:rPr lang="ja-JP"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en-US" altLang="ja-JP" sz="1800" i="1" dirty="0" err="1" smtClean="0">
                <a:latin typeface="+mj-ea"/>
                <a:ea typeface="+mj-ea"/>
              </a:rPr>
              <a:t>dY</a:t>
            </a:r>
            <a:r>
              <a:rPr lang="ja-JP" altLang="ja-JP" sz="1800" dirty="0" smtClean="0">
                <a:latin typeface="+mj-ea"/>
                <a:ea typeface="+mj-ea"/>
              </a:rPr>
              <a:t>＋</a:t>
            </a:r>
            <a:r>
              <a:rPr lang="en-US" altLang="ja-JP" sz="1800" i="1" dirty="0" err="1" smtClean="0">
                <a:latin typeface="+mj-ea"/>
                <a:ea typeface="+mj-ea"/>
              </a:rPr>
              <a:t>dG</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－τ</a:t>
            </a:r>
            <a:r>
              <a:rPr lang="en-US" altLang="ja-JP" sz="1800" dirty="0" smtClean="0">
                <a:latin typeface="+mj-ea"/>
                <a:ea typeface="+mj-ea"/>
              </a:rPr>
              <a:t>)</a:t>
            </a:r>
            <a:r>
              <a:rPr lang="en-US" altLang="ja-JP" sz="1800" i="1" dirty="0" err="1" smtClean="0">
                <a:latin typeface="+mj-ea"/>
                <a:ea typeface="+mj-ea"/>
              </a:rPr>
              <a:t>cdY</a:t>
            </a:r>
            <a:r>
              <a:rPr lang="ja-JP" altLang="ja-JP" sz="1800" dirty="0" smtClean="0">
                <a:latin typeface="+mj-ea"/>
                <a:ea typeface="+mj-ea"/>
              </a:rPr>
              <a:t>＋</a:t>
            </a:r>
            <a:r>
              <a:rPr lang="en-US" altLang="ja-JP" sz="1800" i="1" dirty="0" err="1" smtClean="0">
                <a:latin typeface="+mj-ea"/>
                <a:ea typeface="+mj-ea"/>
              </a:rPr>
              <a:t>dG</a:t>
            </a:r>
            <a:r>
              <a:rPr lang="ja-JP" altLang="en-US" sz="1800" i="1" dirty="0" smtClean="0">
                <a:latin typeface="+mj-ea"/>
                <a:ea typeface="+mj-ea"/>
              </a:rPr>
              <a:t>　　</a:t>
            </a:r>
            <a:r>
              <a:rPr lang="en-US" altLang="ja-JP" sz="1800" i="1" dirty="0" err="1" smtClean="0">
                <a:latin typeface="+mj-ea"/>
                <a:ea typeface="+mj-ea"/>
              </a:rPr>
              <a:t>dY</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－τ</a:t>
            </a:r>
            <a:r>
              <a:rPr lang="en-US"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i="1" dirty="0" err="1" smtClean="0">
                <a:latin typeface="+mj-ea"/>
                <a:ea typeface="+mj-ea"/>
              </a:rPr>
              <a:t>dG</a:t>
            </a:r>
            <a:endParaRPr lang="ja-JP" altLang="ja-JP" sz="1800" dirty="0" smtClean="0">
              <a:latin typeface="+mj-ea"/>
              <a:ea typeface="+mj-ea"/>
            </a:endParaRPr>
          </a:p>
          <a:p>
            <a:r>
              <a:rPr lang="ja-JP" altLang="ja-JP" sz="1800" dirty="0" smtClean="0">
                <a:latin typeface="+mj-ea"/>
                <a:ea typeface="+mj-ea"/>
              </a:rPr>
              <a:t>比例税の場合の財政支出の増加⇒乗数＝</a:t>
            </a:r>
            <a:r>
              <a:rPr lang="en-US" altLang="ja-JP" sz="1800" dirty="0" smtClean="0">
                <a:latin typeface="+mj-ea"/>
                <a:ea typeface="+mj-ea"/>
              </a:rPr>
              <a:t>1</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－τ</a:t>
            </a:r>
            <a:r>
              <a:rPr lang="en-US"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p>
          <a:p>
            <a:r>
              <a:rPr lang="ja-JP" altLang="ja-JP" sz="1800" dirty="0" smtClean="0">
                <a:latin typeface="+mj-ea"/>
                <a:ea typeface="+mj-ea"/>
              </a:rPr>
              <a:t>一括直接税の場合の財政支出の増加と比べて小さな乗数　</a:t>
            </a:r>
            <a:r>
              <a:rPr lang="en-US" altLang="ja-JP" sz="1800" i="1" dirty="0" err="1" smtClean="0">
                <a:latin typeface="+mj-ea"/>
                <a:ea typeface="+mj-ea"/>
              </a:rPr>
              <a:t>dY</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－τ</a:t>
            </a:r>
            <a:r>
              <a:rPr lang="en-US"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i="1" dirty="0" err="1" smtClean="0">
                <a:latin typeface="+mj-ea"/>
                <a:ea typeface="+mj-ea"/>
              </a:rPr>
              <a:t>dI</a:t>
            </a:r>
            <a:endParaRPr lang="ja-JP" altLang="ja-JP" sz="1800" dirty="0" smtClean="0">
              <a:latin typeface="+mj-ea"/>
              <a:ea typeface="+mj-ea"/>
            </a:endParaRPr>
          </a:p>
          <a:p>
            <a:pPr>
              <a:buNone/>
            </a:pPr>
            <a:endParaRPr lang="en-US" altLang="ja-JP" sz="18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79512" y="1"/>
            <a:ext cx="8712968" cy="620688"/>
          </a:xfrm>
        </p:spPr>
        <p:txBody>
          <a:bodyPr>
            <a:normAutofit fontScale="90000"/>
          </a:bodyPr>
          <a:lstStyle/>
          <a:p>
            <a:r>
              <a:rPr lang="ja-JP" altLang="ja-JP" sz="1800" b="1" dirty="0" smtClean="0"/>
              <a:t> </a:t>
            </a:r>
            <a:r>
              <a:rPr lang="en-US" altLang="ja-JP" sz="1800" b="1" dirty="0" smtClean="0"/>
              <a:t>11B</a:t>
            </a:r>
            <a:r>
              <a:rPr lang="ja-JP" altLang="ja-JP" sz="1800" b="1" dirty="0" err="1" smtClean="0"/>
              <a:t>．</a:t>
            </a:r>
            <a:r>
              <a:rPr lang="en-US" altLang="ja-JP" sz="1800" b="1" dirty="0" smtClean="0"/>
              <a:t>Fiscal Multiplier of Proportional Tax and Built-in Stabilizer</a:t>
            </a:r>
            <a:br>
              <a:rPr lang="en-US" altLang="ja-JP" sz="1800" b="1" dirty="0" smtClean="0"/>
            </a:br>
            <a:r>
              <a:rPr lang="ja-JP" altLang="ja-JP" sz="1800" b="1" dirty="0" smtClean="0"/>
              <a:t>比例税の財政乗数とビルトイン・スタビライザー</a:t>
            </a:r>
            <a:endParaRPr lang="ja-JP" altLang="en-US" sz="1800" dirty="0" smtClean="0">
              <a:solidFill>
                <a:schemeClr val="tx1"/>
              </a:solidFill>
              <a:latin typeface="ＭＳ 明朝" pitchFamily="17" charset="-128"/>
              <a:ea typeface="ＭＳ ゴシック" pitchFamily="49" charset="-128"/>
            </a:endParaRPr>
          </a:p>
        </p:txBody>
      </p:sp>
      <p:sp>
        <p:nvSpPr>
          <p:cNvPr id="12291" name="Rectangle 3"/>
          <p:cNvSpPr>
            <a:spLocks noGrp="1" noChangeArrowheads="1"/>
          </p:cNvSpPr>
          <p:nvPr>
            <p:ph idx="1"/>
          </p:nvPr>
        </p:nvSpPr>
        <p:spPr>
          <a:xfrm>
            <a:off x="0" y="620688"/>
            <a:ext cx="9144000" cy="6237312"/>
          </a:xfrm>
        </p:spPr>
        <p:txBody>
          <a:bodyPr>
            <a:normAutofit lnSpcReduction="10000"/>
          </a:bodyPr>
          <a:lstStyle/>
          <a:p>
            <a:pPr>
              <a:buNone/>
            </a:pPr>
            <a:r>
              <a:rPr lang="en-US" altLang="ja-JP" sz="1800" dirty="0" smtClean="0"/>
              <a:t>In </a:t>
            </a:r>
            <a:r>
              <a:rPr lang="en-US" altLang="ja-JP" sz="1800" dirty="0" smtClean="0"/>
              <a:t>comparison with lump-sum direct tax </a:t>
            </a:r>
            <a:r>
              <a:rPr lang="en-US" altLang="ja-JP" sz="1800" i="1" dirty="0" smtClean="0"/>
              <a:t>T</a:t>
            </a:r>
            <a:r>
              <a:rPr lang="en-US" altLang="ja-JP" sz="1800" dirty="0" smtClean="0"/>
              <a:t>, because the amount of a tax </a:t>
            </a:r>
            <a:r>
              <a:rPr lang="en-US" altLang="ja-JP" sz="1800" dirty="0" err="1" smtClean="0"/>
              <a:t>τ</a:t>
            </a:r>
            <a:r>
              <a:rPr lang="en-US" altLang="ja-JP" sz="1800" i="1" dirty="0" err="1" smtClean="0"/>
              <a:t>Y</a:t>
            </a:r>
            <a:r>
              <a:rPr lang="en-US" altLang="ja-JP" sz="1800" dirty="0" smtClean="0"/>
              <a:t> grows greater as an increase in income </a:t>
            </a:r>
            <a:r>
              <a:rPr lang="en-US" altLang="ja-JP" sz="1800" i="1" dirty="0" smtClean="0"/>
              <a:t>Y</a:t>
            </a:r>
            <a:r>
              <a:rPr lang="en-US" altLang="ja-JP" sz="1800" dirty="0" smtClean="0"/>
              <a:t> in the case of the proportional tax , an increase in disposable income is suppressed, and an increase in income (</a:t>
            </a:r>
            <a:r>
              <a:rPr lang="en-US" altLang="ja-JP" sz="1800" b="1" dirty="0" smtClean="0"/>
              <a:t>multiplier effect) is smaller </a:t>
            </a:r>
            <a:r>
              <a:rPr lang="en-US" altLang="ja-JP" sz="1800" dirty="0" smtClean="0"/>
              <a:t>when independent expenditure increases.</a:t>
            </a:r>
          </a:p>
          <a:p>
            <a:pPr>
              <a:buNone/>
            </a:pPr>
            <a:r>
              <a:rPr lang="en-US" altLang="ja-JP" sz="1800" dirty="0" smtClean="0"/>
              <a:t>Because the amount of a tax </a:t>
            </a:r>
            <a:r>
              <a:rPr lang="en-US" altLang="ja-JP" sz="1800" dirty="0" err="1" smtClean="0"/>
              <a:t>τY</a:t>
            </a:r>
            <a:r>
              <a:rPr lang="en-US" altLang="ja-JP" sz="1800" dirty="0" smtClean="0"/>
              <a:t> becomes smaller with a decrease in income Y, a decrease in disposable income is suppressed, and a decrease in income is smaller when independent expenditure decreases, and </a:t>
            </a:r>
            <a:r>
              <a:rPr lang="en-US" altLang="ja-JP" sz="1800" b="1" dirty="0" smtClean="0"/>
              <a:t>multiplier effect is smaller.</a:t>
            </a:r>
          </a:p>
          <a:p>
            <a:pPr>
              <a:buNone/>
            </a:pPr>
            <a:r>
              <a:rPr lang="en-US" altLang="ja-JP" sz="1800" dirty="0" smtClean="0"/>
              <a:t>⇒ a function to suppress and stabilize economic fluctuations = </a:t>
            </a:r>
            <a:r>
              <a:rPr lang="en-US" altLang="ja-JP" sz="1800" b="1" dirty="0" smtClean="0"/>
              <a:t>automatic stable function (built-in stabilizer)</a:t>
            </a:r>
          </a:p>
          <a:p>
            <a:pPr>
              <a:buNone/>
            </a:pPr>
            <a:r>
              <a:rPr lang="en-US" altLang="ja-JP" sz="1800" b="1" dirty="0" smtClean="0"/>
              <a:t>Progressive tax rate </a:t>
            </a:r>
            <a:r>
              <a:rPr lang="en-US" altLang="ja-JP" sz="1800" dirty="0" smtClean="0"/>
              <a:t>τ goes up as income </a:t>
            </a:r>
            <a:r>
              <a:rPr lang="en-US" altLang="ja-JP" sz="1800" i="1" dirty="0" smtClean="0"/>
              <a:t>Y</a:t>
            </a:r>
            <a:r>
              <a:rPr lang="en-US" altLang="ja-JP" sz="1800" dirty="0" smtClean="0"/>
              <a:t> increases,</a:t>
            </a:r>
          </a:p>
          <a:p>
            <a:pPr>
              <a:buNone/>
            </a:pPr>
            <a:r>
              <a:rPr lang="en-US" altLang="ja-JP" sz="1800" dirty="0" smtClean="0"/>
              <a:t>⇒ Because it is τ=τ(Y), τ' (Y)&gt;0, and an increase (decrease) in the amount of a tax </a:t>
            </a:r>
            <a:r>
              <a:rPr lang="en-US" altLang="ja-JP" sz="1800" dirty="0" err="1" smtClean="0"/>
              <a:t>τ</a:t>
            </a:r>
            <a:r>
              <a:rPr lang="en-US" altLang="ja-JP" sz="1800" i="1" dirty="0" err="1" smtClean="0"/>
              <a:t>Y</a:t>
            </a:r>
            <a:r>
              <a:rPr lang="en-US" altLang="ja-JP" sz="1800" i="1" dirty="0" smtClean="0"/>
              <a:t> </a:t>
            </a:r>
            <a:r>
              <a:rPr lang="en-US" altLang="ja-JP" sz="1800" dirty="0" smtClean="0"/>
              <a:t>becomes bigger with increase (decrease) in income</a:t>
            </a:r>
            <a:r>
              <a:rPr lang="en-US" altLang="ja-JP" sz="1800" i="1" dirty="0" smtClean="0"/>
              <a:t> Y</a:t>
            </a:r>
            <a:r>
              <a:rPr lang="en-US" altLang="ja-JP" sz="1800" dirty="0" smtClean="0"/>
              <a:t>, </a:t>
            </a:r>
            <a:r>
              <a:rPr lang="en-US" altLang="ja-JP" sz="1800" b="1" dirty="0" smtClean="0"/>
              <a:t>the multiplier effect is small, and the automatic stability function of the economy is bigger</a:t>
            </a:r>
            <a:r>
              <a:rPr lang="en-US" altLang="ja-JP" sz="1800" dirty="0" smtClean="0"/>
              <a:t>.</a:t>
            </a:r>
          </a:p>
          <a:p>
            <a:r>
              <a:rPr lang="ja-JP" altLang="ja-JP" sz="1800" b="1" dirty="0" smtClean="0">
                <a:latin typeface="+mj-ea"/>
                <a:ea typeface="+mj-ea"/>
              </a:rPr>
              <a:t>一括直接税</a:t>
            </a:r>
            <a:r>
              <a:rPr lang="en-US" altLang="ja-JP" sz="1800" b="1" i="1" dirty="0" smtClean="0">
                <a:latin typeface="+mj-ea"/>
                <a:ea typeface="+mj-ea"/>
              </a:rPr>
              <a:t>T</a:t>
            </a:r>
            <a:r>
              <a:rPr lang="ja-JP" altLang="ja-JP" sz="1800" b="1" dirty="0" smtClean="0">
                <a:latin typeface="+mj-ea"/>
                <a:ea typeface="+mj-ea"/>
              </a:rPr>
              <a:t>に比べて比例税では</a:t>
            </a:r>
            <a:r>
              <a:rPr lang="ja-JP" altLang="ja-JP" sz="1800" dirty="0" smtClean="0">
                <a:latin typeface="+mj-ea"/>
                <a:ea typeface="+mj-ea"/>
              </a:rPr>
              <a:t>、所得</a:t>
            </a:r>
            <a:r>
              <a:rPr lang="en-US" altLang="ja-JP" sz="1800" i="1" dirty="0" smtClean="0">
                <a:latin typeface="+mj-ea"/>
                <a:ea typeface="+mj-ea"/>
              </a:rPr>
              <a:t>Y</a:t>
            </a:r>
            <a:r>
              <a:rPr lang="ja-JP" altLang="ja-JP" sz="1800" dirty="0" smtClean="0">
                <a:latin typeface="+mj-ea"/>
                <a:ea typeface="+mj-ea"/>
              </a:rPr>
              <a:t>の増加と共に税額τ</a:t>
            </a:r>
            <a:r>
              <a:rPr lang="en-US" altLang="ja-JP" sz="1800" i="1" dirty="0" smtClean="0">
                <a:latin typeface="+mj-ea"/>
                <a:ea typeface="+mj-ea"/>
              </a:rPr>
              <a:t>Y</a:t>
            </a:r>
            <a:r>
              <a:rPr lang="ja-JP" altLang="ja-JP" sz="1800" dirty="0" smtClean="0">
                <a:latin typeface="+mj-ea"/>
                <a:ea typeface="+mj-ea"/>
              </a:rPr>
              <a:t>が大きくなるので、可処分所得の増加が抑えられ、独立支出が増えても所得の増加</a:t>
            </a:r>
            <a:r>
              <a:rPr lang="ja-JP" altLang="en-US" sz="1800" b="1" dirty="0" smtClean="0">
                <a:latin typeface="+mj-ea"/>
                <a:ea typeface="+mj-ea"/>
              </a:rPr>
              <a:t>（乗数効果）</a:t>
            </a:r>
            <a:r>
              <a:rPr lang="ja-JP" altLang="ja-JP" sz="1800" b="1" dirty="0" smtClean="0">
                <a:latin typeface="+mj-ea"/>
                <a:ea typeface="+mj-ea"/>
              </a:rPr>
              <a:t>は</a:t>
            </a:r>
            <a:r>
              <a:rPr lang="ja-JP" altLang="en-US" sz="1800" b="1" dirty="0" smtClean="0">
                <a:latin typeface="+mj-ea"/>
                <a:ea typeface="+mj-ea"/>
              </a:rPr>
              <a:t>小さい</a:t>
            </a:r>
            <a:r>
              <a:rPr lang="ja-JP" altLang="ja-JP" sz="1800" dirty="0" smtClean="0">
                <a:latin typeface="+mj-ea"/>
                <a:ea typeface="+mj-ea"/>
              </a:rPr>
              <a:t>。</a:t>
            </a:r>
          </a:p>
          <a:p>
            <a:r>
              <a:rPr lang="ja-JP" altLang="ja-JP" sz="1800" dirty="0" smtClean="0">
                <a:latin typeface="+mj-ea"/>
                <a:ea typeface="+mj-ea"/>
              </a:rPr>
              <a:t>所得</a:t>
            </a:r>
            <a:r>
              <a:rPr lang="en-US" altLang="ja-JP" sz="1800" i="1" dirty="0" smtClean="0">
                <a:latin typeface="+mj-ea"/>
                <a:ea typeface="+mj-ea"/>
              </a:rPr>
              <a:t>Y</a:t>
            </a:r>
            <a:r>
              <a:rPr lang="ja-JP" altLang="ja-JP" sz="1800" dirty="0" smtClean="0">
                <a:latin typeface="+mj-ea"/>
                <a:ea typeface="+mj-ea"/>
              </a:rPr>
              <a:t>の減少と共に税額τ</a:t>
            </a:r>
            <a:r>
              <a:rPr lang="en-US" altLang="ja-JP" sz="1800" i="1" dirty="0" smtClean="0">
                <a:latin typeface="+mj-ea"/>
                <a:ea typeface="+mj-ea"/>
              </a:rPr>
              <a:t>Y</a:t>
            </a:r>
            <a:r>
              <a:rPr lang="ja-JP" altLang="ja-JP" sz="1800" dirty="0" smtClean="0">
                <a:latin typeface="+mj-ea"/>
                <a:ea typeface="+mj-ea"/>
              </a:rPr>
              <a:t>が小さくなるので、可処分所得の減少が抑えられ、独立支出が減っても所得の減少は少な</a:t>
            </a:r>
            <a:r>
              <a:rPr lang="ja-JP" altLang="en-US" sz="1800" dirty="0" smtClean="0">
                <a:latin typeface="+mj-ea"/>
                <a:ea typeface="+mj-ea"/>
              </a:rPr>
              <a:t>く、乗数効果が小さい</a:t>
            </a:r>
            <a:r>
              <a:rPr lang="ja-JP" altLang="ja-JP" sz="1800" dirty="0" smtClean="0">
                <a:latin typeface="+mj-ea"/>
                <a:ea typeface="+mj-ea"/>
              </a:rPr>
              <a:t>。</a:t>
            </a:r>
          </a:p>
          <a:p>
            <a:r>
              <a:rPr lang="ja-JP" altLang="ja-JP" sz="1800" dirty="0" smtClean="0">
                <a:latin typeface="+mj-ea"/>
                <a:ea typeface="+mj-ea"/>
              </a:rPr>
              <a:t>⇒経済変動を抑制し安定化させる機能＝</a:t>
            </a:r>
            <a:r>
              <a:rPr lang="ja-JP" altLang="ja-JP" sz="1800" b="1" dirty="0" smtClean="0">
                <a:latin typeface="+mj-ea"/>
                <a:ea typeface="+mj-ea"/>
              </a:rPr>
              <a:t>自動安定機能</a:t>
            </a:r>
            <a:r>
              <a:rPr lang="ja-JP" altLang="ja-JP" sz="1800" dirty="0" smtClean="0">
                <a:latin typeface="+mj-ea"/>
                <a:ea typeface="+mj-ea"/>
              </a:rPr>
              <a:t>（</a:t>
            </a:r>
            <a:r>
              <a:rPr lang="en-US" altLang="ja-JP" sz="1800" dirty="0" smtClean="0">
                <a:latin typeface="+mj-ea"/>
                <a:ea typeface="+mj-ea"/>
              </a:rPr>
              <a:t>built-in stabilizer: </a:t>
            </a:r>
            <a:r>
              <a:rPr lang="ja-JP" altLang="ja-JP" sz="1800" b="1" dirty="0" smtClean="0">
                <a:latin typeface="+mj-ea"/>
                <a:ea typeface="+mj-ea"/>
              </a:rPr>
              <a:t>ビルトイン・スタビライザー</a:t>
            </a:r>
            <a:r>
              <a:rPr lang="ja-JP" altLang="ja-JP" sz="1800" dirty="0" smtClean="0">
                <a:latin typeface="+mj-ea"/>
                <a:ea typeface="+mj-ea"/>
              </a:rPr>
              <a:t>）</a:t>
            </a:r>
          </a:p>
          <a:p>
            <a:r>
              <a:rPr lang="ja-JP" altLang="ja-JP" sz="1800" dirty="0" smtClean="0">
                <a:latin typeface="+mj-ea"/>
                <a:ea typeface="+mj-ea"/>
              </a:rPr>
              <a:t>所得</a:t>
            </a:r>
            <a:r>
              <a:rPr lang="en-US" altLang="ja-JP" sz="1800" i="1" dirty="0" smtClean="0">
                <a:latin typeface="+mj-ea"/>
                <a:ea typeface="+mj-ea"/>
              </a:rPr>
              <a:t>Y</a:t>
            </a:r>
            <a:r>
              <a:rPr lang="ja-JP" altLang="ja-JP" sz="1800" dirty="0" smtClean="0">
                <a:latin typeface="+mj-ea"/>
                <a:ea typeface="+mj-ea"/>
              </a:rPr>
              <a:t>が増えるにつれて税率τが上がる</a:t>
            </a:r>
            <a:r>
              <a:rPr lang="ja-JP" altLang="ja-JP" sz="1800" b="1" dirty="0" smtClean="0">
                <a:latin typeface="+mj-ea"/>
                <a:ea typeface="+mj-ea"/>
              </a:rPr>
              <a:t>累進税率</a:t>
            </a:r>
            <a:r>
              <a:rPr lang="ja-JP" altLang="ja-JP" sz="1800" dirty="0" smtClean="0">
                <a:latin typeface="+mj-ea"/>
                <a:ea typeface="+mj-ea"/>
              </a:rPr>
              <a:t>（</a:t>
            </a:r>
            <a:r>
              <a:rPr lang="en-US" altLang="ja-JP" sz="1800" dirty="0" smtClean="0">
                <a:latin typeface="+mj-ea"/>
                <a:ea typeface="+mj-ea"/>
              </a:rPr>
              <a:t>progressive tax rate</a:t>
            </a:r>
            <a:r>
              <a:rPr lang="ja-JP" altLang="ja-JP" sz="1800" dirty="0" smtClean="0">
                <a:latin typeface="+mj-ea"/>
                <a:ea typeface="+mj-ea"/>
              </a:rPr>
              <a:t>）</a:t>
            </a:r>
          </a:p>
          <a:p>
            <a:r>
              <a:rPr lang="ja-JP" altLang="ja-JP" sz="1800" dirty="0" smtClean="0">
                <a:latin typeface="+mj-ea"/>
                <a:ea typeface="+mj-ea"/>
              </a:rPr>
              <a:t>⇒τ＝τ（</a:t>
            </a:r>
            <a:r>
              <a:rPr lang="en-US" altLang="ja-JP" sz="1800" i="1" dirty="0" smtClean="0">
                <a:latin typeface="+mj-ea"/>
                <a:ea typeface="+mj-ea"/>
              </a:rPr>
              <a:t>Y</a:t>
            </a:r>
            <a:r>
              <a:rPr lang="en-US" altLang="ja-JP" sz="1800" dirty="0" smtClean="0">
                <a:latin typeface="+mj-ea"/>
                <a:ea typeface="+mj-ea"/>
              </a:rPr>
              <a:t>)</a:t>
            </a:r>
            <a:r>
              <a:rPr lang="ja-JP" altLang="ja-JP" sz="1800" dirty="0" err="1" smtClean="0">
                <a:latin typeface="+mj-ea"/>
                <a:ea typeface="+mj-ea"/>
              </a:rPr>
              <a:t>、</a:t>
            </a:r>
            <a:r>
              <a:rPr lang="ja-JP" altLang="ja-JP" sz="1800" dirty="0" smtClean="0">
                <a:latin typeface="+mj-ea"/>
                <a:ea typeface="+mj-ea"/>
              </a:rPr>
              <a:t>τ</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a:t>
            </a:r>
            <a:r>
              <a:rPr lang="en-US" altLang="ja-JP" sz="1800" dirty="0" smtClean="0">
                <a:latin typeface="+mj-ea"/>
                <a:ea typeface="+mj-ea"/>
              </a:rPr>
              <a:t>0</a:t>
            </a:r>
            <a:r>
              <a:rPr lang="ja-JP" altLang="ja-JP" sz="1800" dirty="0" smtClean="0">
                <a:latin typeface="+mj-ea"/>
                <a:ea typeface="+mj-ea"/>
              </a:rPr>
              <a:t>であり、所得</a:t>
            </a:r>
            <a:r>
              <a:rPr lang="en-US" altLang="ja-JP" sz="1800" i="1" dirty="0" smtClean="0">
                <a:latin typeface="+mj-ea"/>
                <a:ea typeface="+mj-ea"/>
              </a:rPr>
              <a:t>Y</a:t>
            </a:r>
            <a:r>
              <a:rPr lang="ja-JP" altLang="ja-JP" sz="1800" dirty="0" smtClean="0">
                <a:latin typeface="+mj-ea"/>
                <a:ea typeface="+mj-ea"/>
              </a:rPr>
              <a:t>の増加（減少）と共に税額τ</a:t>
            </a:r>
            <a:r>
              <a:rPr lang="en-US" altLang="ja-JP" sz="1800" i="1" dirty="0" smtClean="0">
                <a:latin typeface="+mj-ea"/>
                <a:ea typeface="+mj-ea"/>
              </a:rPr>
              <a:t>Y</a:t>
            </a:r>
            <a:r>
              <a:rPr lang="ja-JP" altLang="ja-JP" sz="1800" dirty="0" smtClean="0">
                <a:latin typeface="+mj-ea"/>
                <a:ea typeface="+mj-ea"/>
              </a:rPr>
              <a:t>の増加（減少）は更に大きくなるので、</a:t>
            </a:r>
            <a:r>
              <a:rPr lang="ja-JP" altLang="en-US" sz="1800" b="1" dirty="0" smtClean="0">
                <a:latin typeface="+mj-ea"/>
                <a:ea typeface="+mj-ea"/>
              </a:rPr>
              <a:t>乗数効果は小さくて、</a:t>
            </a:r>
            <a:r>
              <a:rPr lang="ja-JP" altLang="ja-JP" sz="1800" b="1" dirty="0" smtClean="0">
                <a:latin typeface="+mj-ea"/>
                <a:ea typeface="+mj-ea"/>
              </a:rPr>
              <a:t>景気の自動安定機能</a:t>
            </a:r>
            <a:r>
              <a:rPr lang="ja-JP" altLang="en-US" sz="1800" b="1" dirty="0" smtClean="0">
                <a:latin typeface="+mj-ea"/>
                <a:ea typeface="+mj-ea"/>
              </a:rPr>
              <a:t>は</a:t>
            </a:r>
            <a:r>
              <a:rPr lang="ja-JP" altLang="ja-JP" sz="1800" b="1" dirty="0" smtClean="0">
                <a:latin typeface="+mj-ea"/>
                <a:ea typeface="+mj-ea"/>
              </a:rPr>
              <a:t>更に大</a:t>
            </a:r>
            <a:r>
              <a:rPr lang="ja-JP" altLang="en-US" sz="1800" b="1" dirty="0" smtClean="0">
                <a:latin typeface="+mj-ea"/>
                <a:ea typeface="+mj-ea"/>
              </a:rPr>
              <a:t>きい</a:t>
            </a:r>
            <a:endParaRPr lang="en-US" altLang="ja-JP" sz="1800" b="1" dirty="0" smtClean="0">
              <a:latin typeface="+mj-ea"/>
              <a:ea typeface="+mj-ea"/>
            </a:endParaRPr>
          </a:p>
          <a:p>
            <a:pPr>
              <a:buNone/>
            </a:pPr>
            <a:endParaRPr lang="ja-JP" altLang="ja-JP" sz="1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1"/>
            <a:ext cx="7772400" cy="476671"/>
          </a:xfrm>
        </p:spPr>
        <p:txBody>
          <a:bodyPr>
            <a:normAutofit/>
          </a:bodyPr>
          <a:lstStyle/>
          <a:p>
            <a:r>
              <a:rPr lang="ja-JP" altLang="ja-JP" sz="2400" b="1" dirty="0" smtClean="0"/>
              <a:t> </a:t>
            </a:r>
            <a:r>
              <a:rPr lang="en-US" altLang="ja-JP" sz="2000" b="1" dirty="0" smtClean="0"/>
              <a:t>12</a:t>
            </a:r>
            <a:r>
              <a:rPr lang="ja-JP" altLang="ja-JP" sz="2000" b="1" dirty="0" err="1" smtClean="0"/>
              <a:t>．</a:t>
            </a:r>
            <a:r>
              <a:rPr lang="en-US" altLang="ja-JP" sz="2000" b="1" dirty="0" smtClean="0"/>
              <a:t>Trade Multiplier     </a:t>
            </a:r>
            <a:r>
              <a:rPr lang="ja-JP" altLang="ja-JP" sz="2000" b="1" dirty="0" smtClean="0"/>
              <a:t>貿易</a:t>
            </a:r>
            <a:r>
              <a:rPr lang="ja-JP" altLang="ja-JP" sz="2000" b="1" dirty="0" smtClean="0"/>
              <a:t>乗数</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12291" name="Rectangle 3"/>
          <p:cNvSpPr>
            <a:spLocks noGrp="1" noChangeArrowheads="1"/>
          </p:cNvSpPr>
          <p:nvPr>
            <p:ph idx="1"/>
          </p:nvPr>
        </p:nvSpPr>
        <p:spPr>
          <a:xfrm>
            <a:off x="0" y="548680"/>
            <a:ext cx="9144000" cy="6309320"/>
          </a:xfrm>
        </p:spPr>
        <p:txBody>
          <a:bodyPr>
            <a:normAutofit fontScale="92500" lnSpcReduction="10000"/>
          </a:bodyPr>
          <a:lstStyle/>
          <a:p>
            <a:pPr>
              <a:buNone/>
            </a:pPr>
            <a:r>
              <a:rPr lang="en-US" altLang="ja-JP" sz="1800" dirty="0" smtClean="0"/>
              <a:t>Export </a:t>
            </a:r>
            <a:r>
              <a:rPr lang="en-US" altLang="ja-JP" sz="1800" i="1" dirty="0" smtClean="0"/>
              <a:t>X</a:t>
            </a:r>
            <a:r>
              <a:rPr lang="en-US" altLang="ja-JP" sz="1800" dirty="0" smtClean="0"/>
              <a:t> is the demand from foreign countries. Import </a:t>
            </a:r>
            <a:r>
              <a:rPr lang="en-US" altLang="ja-JP" sz="1800" i="1" dirty="0" smtClean="0"/>
              <a:t>M</a:t>
            </a:r>
            <a:r>
              <a:rPr lang="en-US" altLang="ja-JP" sz="1800" dirty="0" smtClean="0"/>
              <a:t> is the demand to foreign countries and an increasing function of national income </a:t>
            </a:r>
            <a:r>
              <a:rPr lang="en-US" altLang="ja-JP" sz="1800" i="1" dirty="0" smtClean="0"/>
              <a:t>Y.</a:t>
            </a:r>
            <a:endParaRPr lang="en-US" altLang="ja-JP" sz="1800" dirty="0" smtClean="0"/>
          </a:p>
          <a:p>
            <a:pPr>
              <a:buNone/>
            </a:pPr>
            <a:r>
              <a:rPr lang="en-US" altLang="ja-JP" sz="1800" dirty="0" smtClean="0"/>
              <a:t>       </a:t>
            </a:r>
            <a:r>
              <a:rPr lang="en-US" altLang="ja-JP" sz="1800" i="1" dirty="0" smtClean="0"/>
              <a:t>M</a:t>
            </a:r>
            <a:r>
              <a:rPr lang="ja-JP" altLang="ja-JP" sz="1800" dirty="0" smtClean="0"/>
              <a:t>＝</a:t>
            </a:r>
            <a:r>
              <a:rPr lang="en-US" altLang="ja-JP" sz="1800" i="1" dirty="0" smtClean="0"/>
              <a:t>M</a:t>
            </a:r>
            <a:r>
              <a:rPr lang="en-US" altLang="ja-JP" sz="1800" dirty="0" smtClean="0"/>
              <a:t>(</a:t>
            </a:r>
            <a:r>
              <a:rPr lang="en-US" altLang="ja-JP" sz="1800" i="1" dirty="0" smtClean="0"/>
              <a:t>Y</a:t>
            </a:r>
            <a:r>
              <a:rPr lang="en-US" altLang="ja-JP" sz="1800" dirty="0" smtClean="0"/>
              <a:t>)</a:t>
            </a:r>
            <a:r>
              <a:rPr lang="ja-JP" altLang="ja-JP" sz="1800" dirty="0" smtClean="0"/>
              <a:t>　 </a:t>
            </a:r>
            <a:r>
              <a:rPr lang="en-US" altLang="ja-JP" sz="1800" i="1" dirty="0" smtClean="0"/>
              <a:t>M</a:t>
            </a:r>
            <a:r>
              <a:rPr lang="en-US" altLang="ja-JP" sz="1800" dirty="0" smtClean="0"/>
              <a:t>’(</a:t>
            </a:r>
            <a:r>
              <a:rPr lang="en-US" altLang="ja-JP" sz="1800" i="1" dirty="0" smtClean="0"/>
              <a:t>Y</a:t>
            </a:r>
            <a:r>
              <a:rPr lang="en-US" altLang="ja-JP" sz="1800" dirty="0" smtClean="0"/>
              <a:t>)</a:t>
            </a:r>
            <a:r>
              <a:rPr lang="ja-JP" altLang="ja-JP" sz="1800" dirty="0" smtClean="0"/>
              <a:t>＞</a:t>
            </a:r>
            <a:r>
              <a:rPr lang="en-US" altLang="ja-JP" sz="1800" dirty="0" smtClean="0"/>
              <a:t>0</a:t>
            </a:r>
          </a:p>
          <a:p>
            <a:pPr>
              <a:buNone/>
            </a:pPr>
            <a:r>
              <a:rPr lang="en-US" altLang="ja-JP" sz="1800" dirty="0" smtClean="0"/>
              <a:t>The equilibrium condition of supply and demand in the product market is as follows.</a:t>
            </a:r>
          </a:p>
          <a:p>
            <a:pPr>
              <a:buNone/>
            </a:pPr>
            <a:r>
              <a:rPr lang="en-US" altLang="ja-JP" sz="1800" i="1" dirty="0" smtClean="0"/>
              <a:t>        Y</a:t>
            </a:r>
            <a:r>
              <a:rPr lang="ja-JP" altLang="ja-JP" sz="1800" dirty="0" smtClean="0"/>
              <a:t>＝</a:t>
            </a:r>
            <a:r>
              <a:rPr lang="en-US" altLang="ja-JP" sz="1800" i="1" dirty="0" smtClean="0"/>
              <a:t>C</a:t>
            </a:r>
            <a:r>
              <a:rPr lang="en-US" altLang="ja-JP" sz="1800" dirty="0" smtClean="0"/>
              <a:t>(</a:t>
            </a:r>
            <a:r>
              <a:rPr lang="en-US" altLang="ja-JP" sz="1800" i="1" dirty="0" smtClean="0"/>
              <a:t>Y</a:t>
            </a:r>
            <a:r>
              <a:rPr lang="en-US" altLang="ja-JP" sz="1800" dirty="0" smtClean="0"/>
              <a:t>)</a:t>
            </a:r>
            <a:r>
              <a:rPr lang="ja-JP" altLang="ja-JP" sz="1800" dirty="0" smtClean="0"/>
              <a:t>＋</a:t>
            </a:r>
            <a:r>
              <a:rPr lang="en-US" altLang="ja-JP" sz="1800" i="1" dirty="0" smtClean="0"/>
              <a:t>I</a:t>
            </a:r>
            <a:r>
              <a:rPr lang="ja-JP" altLang="ja-JP" sz="1800" dirty="0" smtClean="0"/>
              <a:t>＋</a:t>
            </a:r>
            <a:r>
              <a:rPr lang="en-US" altLang="ja-JP" sz="1800" i="1" dirty="0" smtClean="0"/>
              <a:t>G</a:t>
            </a:r>
            <a:r>
              <a:rPr lang="ja-JP" altLang="ja-JP" sz="1800" dirty="0" smtClean="0"/>
              <a:t>＋</a:t>
            </a:r>
            <a:r>
              <a:rPr lang="en-US" altLang="ja-JP" sz="1800" i="1" dirty="0" smtClean="0"/>
              <a:t>X</a:t>
            </a:r>
            <a:r>
              <a:rPr lang="ja-JP" altLang="ja-JP" sz="1800" dirty="0" smtClean="0"/>
              <a:t>－</a:t>
            </a:r>
            <a:r>
              <a:rPr lang="en-US" altLang="ja-JP" sz="1800" i="1" dirty="0" smtClean="0"/>
              <a:t>M</a:t>
            </a:r>
            <a:r>
              <a:rPr lang="en-US" altLang="ja-JP" sz="1800" dirty="0" smtClean="0"/>
              <a:t>(</a:t>
            </a:r>
            <a:r>
              <a:rPr lang="en-US" altLang="ja-JP" sz="1800" i="1" dirty="0" smtClean="0"/>
              <a:t>Y</a:t>
            </a:r>
            <a:r>
              <a:rPr lang="en-US" altLang="ja-JP" sz="1800" dirty="0" smtClean="0"/>
              <a:t>) </a:t>
            </a:r>
          </a:p>
          <a:p>
            <a:pPr>
              <a:buNone/>
            </a:pPr>
            <a:r>
              <a:rPr lang="en-US" altLang="ja-JP" sz="1800" dirty="0" smtClean="0"/>
              <a:t>Assuming investment </a:t>
            </a:r>
            <a:r>
              <a:rPr lang="en-US" altLang="ja-JP" sz="1800" i="1" dirty="0" smtClean="0"/>
              <a:t>I</a:t>
            </a:r>
            <a:r>
              <a:rPr lang="en-US" altLang="ja-JP" sz="1800" dirty="0" smtClean="0"/>
              <a:t> and government expenditure </a:t>
            </a:r>
            <a:r>
              <a:rPr lang="en-US" altLang="ja-JP" sz="1800" i="1" dirty="0" smtClean="0"/>
              <a:t>G </a:t>
            </a:r>
            <a:r>
              <a:rPr lang="en-US" altLang="ja-JP" sz="1800" dirty="0" smtClean="0"/>
              <a:t>unchanged,</a:t>
            </a:r>
            <a:r>
              <a:rPr lang="en-US" altLang="ja-JP" sz="1800" i="1" dirty="0" smtClean="0"/>
              <a:t> </a:t>
            </a:r>
            <a:r>
              <a:rPr lang="en-US" altLang="ja-JP" sz="1800" dirty="0" smtClean="0"/>
              <a:t>taking increments of income </a:t>
            </a:r>
            <a:r>
              <a:rPr lang="en-US" altLang="ja-JP" sz="1800" i="1" dirty="0" smtClean="0"/>
              <a:t>Y</a:t>
            </a:r>
            <a:r>
              <a:rPr lang="en-US" altLang="ja-JP" sz="1800" dirty="0" smtClean="0"/>
              <a:t> and export </a:t>
            </a:r>
            <a:r>
              <a:rPr lang="en-US" altLang="ja-JP" sz="1800" i="1" dirty="0" smtClean="0"/>
              <a:t>X </a:t>
            </a:r>
            <a:r>
              <a:rPr lang="en-US" altLang="ja-JP" sz="1800" dirty="0" smtClean="0"/>
              <a:t>,  </a:t>
            </a:r>
            <a:r>
              <a:rPr lang="en-US" altLang="ja-JP" sz="1800" i="1" dirty="0" smtClean="0"/>
              <a:t> </a:t>
            </a:r>
            <a:r>
              <a:rPr lang="en-US" altLang="ja-JP" sz="1800" i="1" dirty="0" err="1" smtClean="0"/>
              <a:t>dY</a:t>
            </a:r>
            <a:r>
              <a:rPr lang="ja-JP" altLang="ja-JP" sz="1800" dirty="0" smtClean="0"/>
              <a:t>＝</a:t>
            </a:r>
            <a:r>
              <a:rPr lang="en-US" altLang="ja-JP" sz="1800" i="1" dirty="0" smtClean="0"/>
              <a:t>C</a:t>
            </a:r>
            <a:r>
              <a:rPr lang="en-US" altLang="ja-JP" sz="1800" dirty="0" smtClean="0"/>
              <a:t>’(</a:t>
            </a:r>
            <a:r>
              <a:rPr lang="en-US" altLang="ja-JP" sz="1800" i="1" dirty="0" smtClean="0"/>
              <a:t>Y</a:t>
            </a:r>
            <a:r>
              <a:rPr lang="en-US" altLang="ja-JP" sz="1800" dirty="0" smtClean="0"/>
              <a:t>)</a:t>
            </a:r>
            <a:r>
              <a:rPr lang="en-US" altLang="ja-JP" sz="1800" i="1" dirty="0" err="1" smtClean="0"/>
              <a:t>dY</a:t>
            </a:r>
            <a:r>
              <a:rPr lang="ja-JP" altLang="ja-JP" sz="1800" dirty="0" smtClean="0"/>
              <a:t>＋</a:t>
            </a:r>
            <a:r>
              <a:rPr lang="en-US" altLang="ja-JP" sz="1800" i="1" dirty="0" err="1" smtClean="0"/>
              <a:t>dX</a:t>
            </a:r>
            <a:r>
              <a:rPr lang="ja-JP" altLang="ja-JP" sz="1800" dirty="0" smtClean="0"/>
              <a:t>－</a:t>
            </a:r>
            <a:r>
              <a:rPr lang="en-US" altLang="ja-JP" sz="1800" i="1" dirty="0" smtClean="0"/>
              <a:t>M</a:t>
            </a:r>
            <a:r>
              <a:rPr lang="en-US" altLang="ja-JP" sz="1800" dirty="0" smtClean="0"/>
              <a:t>’(</a:t>
            </a:r>
            <a:r>
              <a:rPr lang="en-US" altLang="ja-JP" sz="1800" i="1" dirty="0" smtClean="0"/>
              <a:t>Y</a:t>
            </a:r>
            <a:r>
              <a:rPr lang="en-US" altLang="ja-JP" sz="1800" dirty="0" smtClean="0"/>
              <a:t>)</a:t>
            </a:r>
            <a:r>
              <a:rPr lang="en-US" altLang="ja-JP" sz="1800" i="1" dirty="0" err="1" smtClean="0"/>
              <a:t>dY</a:t>
            </a:r>
            <a:endParaRPr lang="en-US" altLang="ja-JP" sz="1800" i="1" dirty="0" smtClean="0"/>
          </a:p>
          <a:p>
            <a:pPr>
              <a:buNone/>
            </a:pPr>
            <a:r>
              <a:rPr lang="en-US" altLang="ja-JP" sz="1800" dirty="0" smtClean="0"/>
              <a:t> It is rewritten as follows, with setting the marginal propensity to import being </a:t>
            </a:r>
            <a:r>
              <a:rPr lang="en-US" altLang="ja-JP" sz="1800" i="1" dirty="0" smtClean="0"/>
              <a:t>m</a:t>
            </a:r>
            <a:r>
              <a:rPr lang="ja-JP" altLang="ja-JP" sz="1800" dirty="0" smtClean="0"/>
              <a:t>＝</a:t>
            </a:r>
            <a:r>
              <a:rPr lang="en-US" altLang="ja-JP" sz="1800" i="1" dirty="0" smtClean="0"/>
              <a:t>M</a:t>
            </a:r>
            <a:r>
              <a:rPr lang="en-US" altLang="ja-JP" sz="1800" dirty="0" smtClean="0"/>
              <a:t>’(</a:t>
            </a:r>
            <a:r>
              <a:rPr lang="en-US" altLang="ja-JP" sz="1800" i="1" dirty="0" smtClean="0"/>
              <a:t>Y</a:t>
            </a:r>
            <a:r>
              <a:rPr lang="en-US" altLang="ja-JP" sz="1800" dirty="0" smtClean="0"/>
              <a:t>).</a:t>
            </a:r>
          </a:p>
          <a:p>
            <a:pPr>
              <a:buNone/>
            </a:pPr>
            <a:r>
              <a:rPr lang="en-US" altLang="ja-JP" sz="1800" i="1" dirty="0" smtClean="0"/>
              <a:t>         </a:t>
            </a:r>
            <a:r>
              <a:rPr lang="en-US" altLang="ja-JP" sz="1800" i="1" dirty="0" err="1" smtClean="0"/>
              <a:t>dY</a:t>
            </a:r>
            <a:r>
              <a:rPr lang="ja-JP" altLang="ja-JP" sz="1800" dirty="0" smtClean="0"/>
              <a:t>＝（</a:t>
            </a:r>
            <a:r>
              <a:rPr lang="en-US" altLang="ja-JP" sz="1800" dirty="0" smtClean="0"/>
              <a:t>1</a:t>
            </a:r>
            <a:r>
              <a:rPr lang="ja-JP" altLang="ja-JP" sz="1800" dirty="0" smtClean="0"/>
              <a:t>／（</a:t>
            </a:r>
            <a:r>
              <a:rPr lang="en-US" altLang="ja-JP" sz="1800" dirty="0" smtClean="0"/>
              <a:t>1</a:t>
            </a:r>
            <a:r>
              <a:rPr lang="ja-JP" altLang="ja-JP" sz="1800" dirty="0" smtClean="0"/>
              <a:t>－</a:t>
            </a:r>
            <a:r>
              <a:rPr lang="en-US" altLang="ja-JP" sz="1800" i="1" dirty="0" smtClean="0"/>
              <a:t>c</a:t>
            </a:r>
            <a:r>
              <a:rPr lang="ja-JP" altLang="ja-JP" sz="1800" dirty="0" smtClean="0"/>
              <a:t>＋</a:t>
            </a:r>
            <a:r>
              <a:rPr lang="en-US" altLang="ja-JP" sz="1800" i="1" dirty="0" smtClean="0"/>
              <a:t>m</a:t>
            </a:r>
            <a:r>
              <a:rPr lang="ja-JP" altLang="ja-JP" sz="1800" dirty="0" smtClean="0"/>
              <a:t>））</a:t>
            </a:r>
            <a:r>
              <a:rPr lang="en-US" altLang="ja-JP" sz="1800" i="1" dirty="0" err="1" smtClean="0"/>
              <a:t>dX</a:t>
            </a:r>
            <a:r>
              <a:rPr lang="en-US" altLang="ja-JP" sz="1800" i="1" dirty="0" smtClean="0"/>
              <a:t> </a:t>
            </a:r>
          </a:p>
          <a:p>
            <a:pPr>
              <a:buNone/>
            </a:pPr>
            <a:r>
              <a:rPr lang="en-US" altLang="ja-JP" sz="1800" dirty="0" smtClean="0"/>
              <a:t>An increase in export X induces an increase in national income </a:t>
            </a:r>
            <a:r>
              <a:rPr lang="en-US" altLang="ja-JP" sz="1800" i="1" dirty="0" smtClean="0"/>
              <a:t>Y </a:t>
            </a:r>
            <a:r>
              <a:rPr lang="en-US" altLang="ja-JP" sz="1800" dirty="0" smtClean="0"/>
              <a:t>and import </a:t>
            </a:r>
            <a:r>
              <a:rPr lang="en-US" altLang="ja-JP" sz="1800" i="1" dirty="0" smtClean="0"/>
              <a:t>M</a:t>
            </a:r>
            <a:r>
              <a:rPr lang="en-US" altLang="ja-JP" sz="1800" dirty="0" smtClean="0"/>
              <a:t>, </a:t>
            </a:r>
          </a:p>
          <a:p>
            <a:pPr>
              <a:buNone/>
            </a:pPr>
            <a:r>
              <a:rPr lang="en-US" altLang="ja-JP" sz="1800" dirty="0" smtClean="0"/>
              <a:t>     </a:t>
            </a:r>
            <a:r>
              <a:rPr lang="en-US" altLang="ja-JP" sz="1800" b="1" dirty="0" smtClean="0"/>
              <a:t>the trade multiplier </a:t>
            </a:r>
            <a:r>
              <a:rPr lang="ja-JP" altLang="ja-JP" sz="1800" dirty="0" smtClean="0"/>
              <a:t>（</a:t>
            </a:r>
            <a:r>
              <a:rPr lang="en-US" altLang="ja-JP" sz="1800" dirty="0" smtClean="0"/>
              <a:t>1</a:t>
            </a:r>
            <a:r>
              <a:rPr lang="ja-JP" altLang="ja-JP" sz="1800" dirty="0" smtClean="0"/>
              <a:t>／（</a:t>
            </a:r>
            <a:r>
              <a:rPr lang="en-US" altLang="ja-JP" sz="1800" dirty="0" smtClean="0"/>
              <a:t>1</a:t>
            </a:r>
            <a:r>
              <a:rPr lang="ja-JP" altLang="ja-JP" sz="1800" dirty="0" smtClean="0"/>
              <a:t>－</a:t>
            </a:r>
            <a:r>
              <a:rPr lang="en-US" altLang="ja-JP" sz="1800" i="1" dirty="0" smtClean="0"/>
              <a:t>c</a:t>
            </a:r>
            <a:r>
              <a:rPr lang="ja-JP" altLang="ja-JP" sz="1800" dirty="0" smtClean="0"/>
              <a:t>＋</a:t>
            </a:r>
            <a:r>
              <a:rPr lang="en-US" altLang="ja-JP" sz="1800" i="1" dirty="0" smtClean="0"/>
              <a:t>m</a:t>
            </a:r>
            <a:r>
              <a:rPr lang="ja-JP" altLang="ja-JP" sz="1800" dirty="0" smtClean="0"/>
              <a:t>）） </a:t>
            </a:r>
            <a:r>
              <a:rPr lang="en-US" altLang="ja-JP" sz="1800" dirty="0" smtClean="0"/>
              <a:t>is greater than that of independent investment</a:t>
            </a:r>
            <a:r>
              <a:rPr lang="en-US" altLang="ja-JP" sz="1800" dirty="0" smtClean="0"/>
              <a:t>.</a:t>
            </a:r>
          </a:p>
          <a:p>
            <a:r>
              <a:rPr lang="ja-JP" altLang="ja-JP" sz="1800" dirty="0" smtClean="0">
                <a:latin typeface="+mj-ea"/>
                <a:ea typeface="+mj-ea"/>
              </a:rPr>
              <a:t>輸出</a:t>
            </a:r>
            <a:r>
              <a:rPr lang="en-US" altLang="ja-JP" sz="1800" i="1" dirty="0" smtClean="0">
                <a:latin typeface="+mj-ea"/>
                <a:ea typeface="+mj-ea"/>
              </a:rPr>
              <a:t>X</a:t>
            </a:r>
            <a:r>
              <a:rPr lang="ja-JP" altLang="ja-JP" sz="1800" dirty="0" smtClean="0">
                <a:latin typeface="+mj-ea"/>
                <a:ea typeface="+mj-ea"/>
              </a:rPr>
              <a:t>は海外からの需要、輸入</a:t>
            </a:r>
            <a:r>
              <a:rPr lang="en-US" altLang="ja-JP" sz="1800" i="1" dirty="0" smtClean="0">
                <a:latin typeface="+mj-ea"/>
                <a:ea typeface="+mj-ea"/>
              </a:rPr>
              <a:t>M</a:t>
            </a:r>
            <a:r>
              <a:rPr lang="ja-JP" altLang="ja-JP" sz="1800" dirty="0" smtClean="0">
                <a:latin typeface="+mj-ea"/>
                <a:ea typeface="+mj-ea"/>
              </a:rPr>
              <a:t>は海外への需要、国民所得</a:t>
            </a:r>
            <a:r>
              <a:rPr lang="en-US" altLang="ja-JP" sz="1800" i="1" dirty="0" smtClean="0">
                <a:latin typeface="+mj-ea"/>
                <a:ea typeface="+mj-ea"/>
              </a:rPr>
              <a:t>Y</a:t>
            </a:r>
            <a:r>
              <a:rPr lang="ja-JP" altLang="ja-JP" sz="1800" dirty="0" smtClean="0">
                <a:latin typeface="+mj-ea"/>
                <a:ea typeface="+mj-ea"/>
              </a:rPr>
              <a:t>の増加関数</a:t>
            </a:r>
          </a:p>
          <a:p>
            <a:r>
              <a:rPr lang="ja-JP" altLang="ja-JP" sz="1800" dirty="0" smtClean="0">
                <a:latin typeface="+mj-ea"/>
                <a:ea typeface="+mj-ea"/>
              </a:rPr>
              <a:t>　　</a:t>
            </a:r>
            <a:r>
              <a:rPr lang="en-US" altLang="ja-JP" sz="1800" i="1" dirty="0" smtClean="0">
                <a:latin typeface="+mj-ea"/>
                <a:ea typeface="+mj-ea"/>
              </a:rPr>
              <a:t>M</a:t>
            </a:r>
            <a:r>
              <a:rPr lang="ja-JP" altLang="ja-JP" sz="1800" dirty="0" smtClean="0">
                <a:latin typeface="+mj-ea"/>
                <a:ea typeface="+mj-ea"/>
              </a:rPr>
              <a:t>＝</a:t>
            </a:r>
            <a:r>
              <a:rPr lang="en-US" altLang="ja-JP" sz="1800" i="1" dirty="0" smtClean="0">
                <a:latin typeface="+mj-ea"/>
                <a:ea typeface="+mj-ea"/>
              </a:rPr>
              <a:t>M</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　 </a:t>
            </a:r>
            <a:r>
              <a:rPr lang="en-US" altLang="ja-JP" sz="1800" i="1" dirty="0" smtClean="0">
                <a:latin typeface="+mj-ea"/>
                <a:ea typeface="+mj-ea"/>
              </a:rPr>
              <a:t>M</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a:t>
            </a:r>
            <a:r>
              <a:rPr lang="en-US" altLang="ja-JP" sz="1800" dirty="0" smtClean="0">
                <a:latin typeface="+mj-ea"/>
                <a:ea typeface="+mj-ea"/>
              </a:rPr>
              <a:t>0</a:t>
            </a:r>
            <a:endParaRPr lang="ja-JP" altLang="ja-JP" sz="1800" dirty="0" smtClean="0">
              <a:latin typeface="+mj-ea"/>
              <a:ea typeface="+mj-ea"/>
            </a:endParaRPr>
          </a:p>
          <a:p>
            <a:r>
              <a:rPr lang="ja-JP" altLang="ja-JP" sz="1800" dirty="0" smtClean="0">
                <a:latin typeface="+mj-ea"/>
                <a:ea typeface="+mj-ea"/>
              </a:rPr>
              <a:t>生産物市場の需給均衡条件式は以下のようになる。</a:t>
            </a:r>
          </a:p>
          <a:p>
            <a:r>
              <a:rPr lang="ja-JP" altLang="ja-JP" sz="1800" dirty="0" smtClean="0">
                <a:latin typeface="+mj-ea"/>
                <a:ea typeface="+mj-ea"/>
              </a:rPr>
              <a:t>　　</a:t>
            </a:r>
            <a:r>
              <a:rPr lang="en-US" altLang="ja-JP" sz="1800" i="1" dirty="0" smtClean="0">
                <a:latin typeface="+mj-ea"/>
                <a:ea typeface="+mj-ea"/>
              </a:rPr>
              <a:t>Y</a:t>
            </a:r>
            <a:r>
              <a:rPr lang="ja-JP"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I</a:t>
            </a:r>
            <a:r>
              <a:rPr lang="ja-JP" altLang="ja-JP" sz="1800" dirty="0" smtClean="0">
                <a:latin typeface="+mj-ea"/>
                <a:ea typeface="+mj-ea"/>
              </a:rPr>
              <a:t>＋</a:t>
            </a:r>
            <a:r>
              <a:rPr lang="en-US" altLang="ja-JP" sz="1800" i="1" dirty="0" smtClean="0">
                <a:latin typeface="+mj-ea"/>
                <a:ea typeface="+mj-ea"/>
              </a:rPr>
              <a:t>G</a:t>
            </a:r>
            <a:r>
              <a:rPr lang="ja-JP" altLang="ja-JP" sz="1800" dirty="0" smtClean="0">
                <a:latin typeface="+mj-ea"/>
                <a:ea typeface="+mj-ea"/>
              </a:rPr>
              <a:t>＋</a:t>
            </a:r>
            <a:r>
              <a:rPr lang="en-US" altLang="ja-JP" sz="1800" i="1" dirty="0" smtClean="0">
                <a:latin typeface="+mj-ea"/>
                <a:ea typeface="+mj-ea"/>
              </a:rPr>
              <a:t>X</a:t>
            </a:r>
            <a:r>
              <a:rPr lang="ja-JP" altLang="ja-JP" sz="1800" dirty="0" smtClean="0">
                <a:latin typeface="+mj-ea"/>
                <a:ea typeface="+mj-ea"/>
              </a:rPr>
              <a:t>－</a:t>
            </a:r>
            <a:r>
              <a:rPr lang="en-US" altLang="ja-JP" sz="1800" i="1" dirty="0" smtClean="0">
                <a:latin typeface="+mj-ea"/>
                <a:ea typeface="+mj-ea"/>
              </a:rPr>
              <a:t>M</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endParaRPr lang="ja-JP" altLang="ja-JP" sz="1800" dirty="0" smtClean="0">
              <a:latin typeface="+mj-ea"/>
              <a:ea typeface="+mj-ea"/>
            </a:endParaRPr>
          </a:p>
          <a:p>
            <a:r>
              <a:rPr lang="ja-JP" altLang="ja-JP" sz="1800" dirty="0" smtClean="0">
                <a:latin typeface="+mj-ea"/>
                <a:ea typeface="+mj-ea"/>
              </a:rPr>
              <a:t>いま投資</a:t>
            </a:r>
            <a:r>
              <a:rPr lang="en-US" altLang="ja-JP" sz="1800" i="1" dirty="0" smtClean="0">
                <a:latin typeface="+mj-ea"/>
                <a:ea typeface="+mj-ea"/>
              </a:rPr>
              <a:t>I</a:t>
            </a:r>
            <a:r>
              <a:rPr lang="ja-JP" altLang="ja-JP" sz="1800" dirty="0" smtClean="0">
                <a:latin typeface="+mj-ea"/>
                <a:ea typeface="+mj-ea"/>
              </a:rPr>
              <a:t>と財政支出</a:t>
            </a:r>
            <a:r>
              <a:rPr lang="en-US" altLang="ja-JP" sz="1800" i="1" dirty="0" smtClean="0">
                <a:latin typeface="+mj-ea"/>
                <a:ea typeface="+mj-ea"/>
              </a:rPr>
              <a:t>G</a:t>
            </a:r>
            <a:r>
              <a:rPr lang="ja-JP" altLang="ja-JP" sz="1800" dirty="0" smtClean="0">
                <a:latin typeface="+mj-ea"/>
                <a:ea typeface="+mj-ea"/>
              </a:rPr>
              <a:t>は不変のまま、所得</a:t>
            </a:r>
            <a:r>
              <a:rPr lang="en-US" altLang="ja-JP" sz="1800" i="1" dirty="0" smtClean="0">
                <a:latin typeface="+mj-ea"/>
                <a:ea typeface="+mj-ea"/>
              </a:rPr>
              <a:t>Y</a:t>
            </a:r>
            <a:r>
              <a:rPr lang="ja-JP" altLang="ja-JP" sz="1800" dirty="0" err="1" smtClean="0">
                <a:latin typeface="+mj-ea"/>
                <a:ea typeface="+mj-ea"/>
              </a:rPr>
              <a:t>と輸</a:t>
            </a:r>
            <a:r>
              <a:rPr lang="ja-JP" altLang="ja-JP" sz="1800" dirty="0" smtClean="0">
                <a:latin typeface="+mj-ea"/>
                <a:ea typeface="+mj-ea"/>
              </a:rPr>
              <a:t>出</a:t>
            </a:r>
            <a:r>
              <a:rPr lang="en-US" altLang="ja-JP" sz="1800" i="1" dirty="0" smtClean="0">
                <a:latin typeface="+mj-ea"/>
                <a:ea typeface="+mj-ea"/>
              </a:rPr>
              <a:t>X</a:t>
            </a:r>
            <a:r>
              <a:rPr lang="ja-JP" altLang="ja-JP" sz="1800" dirty="0" smtClean="0">
                <a:latin typeface="+mj-ea"/>
                <a:ea typeface="+mj-ea"/>
              </a:rPr>
              <a:t>の増分を取ると、</a:t>
            </a:r>
          </a:p>
          <a:p>
            <a:r>
              <a:rPr lang="ja-JP" altLang="ja-JP" sz="1800" dirty="0" smtClean="0">
                <a:latin typeface="+mj-ea"/>
                <a:ea typeface="+mj-ea"/>
              </a:rPr>
              <a:t>　　</a:t>
            </a:r>
            <a:r>
              <a:rPr lang="en-US" altLang="ja-JP" sz="1800" i="1" dirty="0" err="1" smtClean="0">
                <a:latin typeface="+mj-ea"/>
                <a:ea typeface="+mj-ea"/>
              </a:rPr>
              <a:t>dY</a:t>
            </a:r>
            <a:r>
              <a:rPr lang="ja-JP"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en-US" altLang="ja-JP" sz="1800" i="1" dirty="0" err="1" smtClean="0">
                <a:latin typeface="+mj-ea"/>
                <a:ea typeface="+mj-ea"/>
              </a:rPr>
              <a:t>dY</a:t>
            </a:r>
            <a:r>
              <a:rPr lang="ja-JP" altLang="ja-JP" sz="1800" dirty="0" smtClean="0">
                <a:latin typeface="+mj-ea"/>
                <a:ea typeface="+mj-ea"/>
              </a:rPr>
              <a:t>＋</a:t>
            </a:r>
            <a:r>
              <a:rPr lang="en-US" altLang="ja-JP" sz="1800" i="1" dirty="0" err="1" smtClean="0">
                <a:latin typeface="+mj-ea"/>
                <a:ea typeface="+mj-ea"/>
              </a:rPr>
              <a:t>dX</a:t>
            </a:r>
            <a:r>
              <a:rPr lang="ja-JP" altLang="ja-JP" sz="1800" dirty="0" smtClean="0">
                <a:latin typeface="+mj-ea"/>
                <a:ea typeface="+mj-ea"/>
              </a:rPr>
              <a:t>－</a:t>
            </a:r>
            <a:r>
              <a:rPr lang="en-US" altLang="ja-JP" sz="1800" i="1" dirty="0" smtClean="0">
                <a:latin typeface="+mj-ea"/>
                <a:ea typeface="+mj-ea"/>
              </a:rPr>
              <a:t>M</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en-US" altLang="ja-JP" sz="1800" i="1" dirty="0" err="1" smtClean="0">
                <a:latin typeface="+mj-ea"/>
                <a:ea typeface="+mj-ea"/>
              </a:rPr>
              <a:t>dY</a:t>
            </a:r>
            <a:endParaRPr lang="ja-JP" altLang="ja-JP" sz="1800" dirty="0" smtClean="0">
              <a:latin typeface="+mj-ea"/>
              <a:ea typeface="+mj-ea"/>
            </a:endParaRPr>
          </a:p>
          <a:p>
            <a:r>
              <a:rPr lang="ja-JP" altLang="ja-JP" sz="1800" dirty="0" smtClean="0">
                <a:latin typeface="+mj-ea"/>
                <a:ea typeface="+mj-ea"/>
              </a:rPr>
              <a:t>となる。整理すると、</a:t>
            </a:r>
            <a:r>
              <a:rPr lang="en-US" altLang="ja-JP" sz="1800" i="1" dirty="0" smtClean="0">
                <a:latin typeface="+mj-ea"/>
                <a:ea typeface="+mj-ea"/>
              </a:rPr>
              <a:t>m</a:t>
            </a:r>
            <a:r>
              <a:rPr lang="ja-JP" altLang="ja-JP" sz="1800" dirty="0" smtClean="0">
                <a:latin typeface="+mj-ea"/>
                <a:ea typeface="+mj-ea"/>
              </a:rPr>
              <a:t>＝</a:t>
            </a:r>
            <a:r>
              <a:rPr lang="en-US" altLang="ja-JP" sz="1800" i="1" dirty="0" smtClean="0">
                <a:latin typeface="+mj-ea"/>
                <a:ea typeface="+mj-ea"/>
              </a:rPr>
              <a:t>M</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を限界輸入性向として、以下のようになる。</a:t>
            </a:r>
          </a:p>
          <a:p>
            <a:r>
              <a:rPr lang="ja-JP" altLang="ja-JP" sz="1800" dirty="0" smtClean="0">
                <a:latin typeface="+mj-ea"/>
                <a:ea typeface="+mj-ea"/>
              </a:rPr>
              <a:t>　　</a:t>
            </a:r>
            <a:r>
              <a:rPr lang="en-US" altLang="ja-JP" sz="1800" i="1" dirty="0" err="1" smtClean="0">
                <a:latin typeface="+mj-ea"/>
                <a:ea typeface="+mj-ea"/>
              </a:rPr>
              <a:t>dY</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i="1" dirty="0" smtClean="0">
                <a:latin typeface="+mj-ea"/>
                <a:ea typeface="+mj-ea"/>
              </a:rPr>
              <a:t>m</a:t>
            </a:r>
            <a:r>
              <a:rPr lang="ja-JP" altLang="ja-JP" sz="1800" dirty="0" smtClean="0">
                <a:latin typeface="+mj-ea"/>
                <a:ea typeface="+mj-ea"/>
              </a:rPr>
              <a:t>））</a:t>
            </a:r>
            <a:r>
              <a:rPr lang="en-US" altLang="ja-JP" sz="1800" i="1" dirty="0" err="1" smtClean="0">
                <a:latin typeface="+mj-ea"/>
                <a:ea typeface="+mj-ea"/>
              </a:rPr>
              <a:t>dX</a:t>
            </a:r>
            <a:endParaRPr lang="ja-JP" altLang="ja-JP" sz="1800" dirty="0" smtClean="0">
              <a:latin typeface="+mj-ea"/>
              <a:ea typeface="+mj-ea"/>
            </a:endParaRPr>
          </a:p>
          <a:p>
            <a:r>
              <a:rPr lang="ja-JP" altLang="ja-JP" sz="1800" dirty="0" smtClean="0">
                <a:latin typeface="+mj-ea"/>
                <a:ea typeface="+mj-ea"/>
              </a:rPr>
              <a:t>輸出</a:t>
            </a:r>
            <a:r>
              <a:rPr lang="en-US" altLang="ja-JP" sz="1800" i="1" dirty="0" smtClean="0">
                <a:latin typeface="+mj-ea"/>
                <a:ea typeface="+mj-ea"/>
              </a:rPr>
              <a:t>X</a:t>
            </a:r>
            <a:r>
              <a:rPr lang="ja-JP" altLang="ja-JP" sz="1800" dirty="0" smtClean="0">
                <a:latin typeface="+mj-ea"/>
                <a:ea typeface="+mj-ea"/>
              </a:rPr>
              <a:t>の増加は、国民所得</a:t>
            </a:r>
            <a:r>
              <a:rPr lang="en-US" altLang="ja-JP" sz="1800" i="1" dirty="0" smtClean="0">
                <a:latin typeface="+mj-ea"/>
                <a:ea typeface="+mj-ea"/>
              </a:rPr>
              <a:t>Y</a:t>
            </a:r>
            <a:r>
              <a:rPr lang="ja-JP" altLang="ja-JP" sz="1800" dirty="0" smtClean="0">
                <a:latin typeface="+mj-ea"/>
                <a:ea typeface="+mj-ea"/>
              </a:rPr>
              <a:t>の増加、輸入の増加を誘発、</a:t>
            </a:r>
            <a:r>
              <a:rPr lang="ja-JP" altLang="ja-JP" sz="1800" b="1" dirty="0" smtClean="0">
                <a:latin typeface="+mj-ea"/>
                <a:ea typeface="+mj-ea"/>
              </a:rPr>
              <a:t>貿易乗数</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i="1" dirty="0" smtClean="0">
                <a:latin typeface="+mj-ea"/>
                <a:ea typeface="+mj-ea"/>
              </a:rPr>
              <a:t>m</a:t>
            </a:r>
            <a:r>
              <a:rPr lang="ja-JP" altLang="ja-JP" sz="1800" dirty="0" smtClean="0">
                <a:latin typeface="+mj-ea"/>
                <a:ea typeface="+mj-ea"/>
              </a:rPr>
              <a:t>））は独立投資の乗数よりは大</a:t>
            </a:r>
            <a:endParaRPr lang="en-US" altLang="ja-JP" sz="1800" dirty="0" smtClean="0">
              <a:latin typeface="+mj-ea"/>
              <a:ea typeface="+mj-ea"/>
            </a:endParaRPr>
          </a:p>
          <a:p>
            <a:pPr>
              <a:buNone/>
            </a:pPr>
            <a:endParaRPr lang="ja-JP" altLang="ja-JP" sz="1800" dirty="0">
              <a:latin typeface="+mj-ea"/>
              <a:ea typeface="+mj-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1"/>
            <a:ext cx="7772400" cy="548680"/>
          </a:xfrm>
        </p:spPr>
        <p:txBody>
          <a:bodyPr>
            <a:normAutofit fontScale="90000"/>
          </a:bodyPr>
          <a:lstStyle/>
          <a:p>
            <a:r>
              <a:rPr lang="ja-JP" altLang="ja-JP" sz="2000" b="1" dirty="0" smtClean="0"/>
              <a:t>１</a:t>
            </a:r>
            <a:r>
              <a:rPr lang="ja-JP" altLang="ja-JP" sz="2000" b="1" dirty="0" smtClean="0"/>
              <a:t>．</a:t>
            </a:r>
            <a:r>
              <a:rPr lang="en-US" altLang="ja-JP" sz="2000" b="1" dirty="0" smtClean="0"/>
              <a:t>Equilibrium </a:t>
            </a:r>
            <a:r>
              <a:rPr lang="en-US" altLang="ja-JP" sz="2000" b="1" dirty="0" smtClean="0"/>
              <a:t>Income in Flexible Price </a:t>
            </a:r>
            <a:r>
              <a:rPr lang="en-US" altLang="ja-JP" sz="2000" b="1" dirty="0" smtClean="0"/>
              <a:t>Economy</a:t>
            </a:r>
            <a:br>
              <a:rPr lang="en-US" altLang="ja-JP" sz="2000" b="1" dirty="0" smtClean="0"/>
            </a:br>
            <a:r>
              <a:rPr lang="ja-JP" altLang="ja-JP" sz="2000" b="1" dirty="0" smtClean="0"/>
              <a:t>伸縮価格経済における均衡所得</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3075" name="Rectangle 3"/>
          <p:cNvSpPr>
            <a:spLocks noGrp="1" noChangeArrowheads="1"/>
          </p:cNvSpPr>
          <p:nvPr>
            <p:ph idx="1"/>
          </p:nvPr>
        </p:nvSpPr>
        <p:spPr>
          <a:xfrm>
            <a:off x="0" y="548680"/>
            <a:ext cx="9144000" cy="5775920"/>
          </a:xfrm>
        </p:spPr>
        <p:txBody>
          <a:bodyPr/>
          <a:lstStyle/>
          <a:p>
            <a:pPr>
              <a:buNone/>
            </a:pPr>
            <a:r>
              <a:rPr lang="en-US" altLang="ja-JP" sz="1800" b="1" dirty="0" smtClean="0"/>
              <a:t>Aggregate </a:t>
            </a:r>
            <a:r>
              <a:rPr lang="en-US" altLang="ja-JP" sz="1800" b="1" dirty="0" smtClean="0"/>
              <a:t>demand AD</a:t>
            </a:r>
            <a:r>
              <a:rPr lang="ja-JP" altLang="en-US" sz="1800" dirty="0" smtClean="0"/>
              <a:t>＝</a:t>
            </a:r>
            <a:r>
              <a:rPr lang="en-US" altLang="ja-JP" sz="1800" b="1" dirty="0" smtClean="0"/>
              <a:t>aggregate expenditure AE</a:t>
            </a:r>
            <a:r>
              <a:rPr lang="en-US" altLang="ja-JP" sz="1800" dirty="0" smtClean="0"/>
              <a:t>= private consumption C + private investment I + government expenditure G + net export (X - M)</a:t>
            </a:r>
          </a:p>
          <a:p>
            <a:pPr>
              <a:buNone/>
            </a:pPr>
            <a:r>
              <a:rPr lang="en-US" altLang="ja-JP" sz="1800" dirty="0" smtClean="0"/>
              <a:t>For simplification, to discrete government part and overseas part, or to divide consumption and investment even in government and overseas parts</a:t>
            </a:r>
          </a:p>
          <a:p>
            <a:pPr>
              <a:buNone/>
            </a:pPr>
            <a:r>
              <a:rPr lang="en-US" altLang="ja-JP" sz="1800" dirty="0" smtClean="0"/>
              <a:t>      ⇒ aggregate demand AD = consumption C + investment I</a:t>
            </a:r>
          </a:p>
          <a:p>
            <a:pPr>
              <a:buNone/>
            </a:pPr>
            <a:r>
              <a:rPr lang="en-US" altLang="ja-JP" sz="1800" b="1" dirty="0" smtClean="0"/>
              <a:t>Aggregate supply AS = national product Y</a:t>
            </a:r>
          </a:p>
          <a:p>
            <a:pPr>
              <a:buNone/>
            </a:pPr>
            <a:r>
              <a:rPr lang="en-US" altLang="ja-JP" sz="1800" b="1" dirty="0" smtClean="0"/>
              <a:t>Flexible price economy</a:t>
            </a:r>
            <a:r>
              <a:rPr lang="en-US" altLang="ja-JP" sz="1800" dirty="0" smtClean="0"/>
              <a:t> ⇒ Price is flexible and </a:t>
            </a:r>
            <a:r>
              <a:rPr lang="en-US" altLang="ja-JP" sz="1800" b="1" dirty="0" smtClean="0"/>
              <a:t>price adjustment </a:t>
            </a:r>
            <a:r>
              <a:rPr lang="en-US" altLang="ja-JP" sz="1800" dirty="0" smtClean="0"/>
              <a:t>works well.  Aggregate demand AD and aggregate supply AS both respond to changes in price P, and are a function of price P</a:t>
            </a:r>
            <a:r>
              <a:rPr lang="en-US" altLang="ja-JP" sz="1800" dirty="0" smtClean="0"/>
              <a:t>.</a:t>
            </a:r>
          </a:p>
          <a:p>
            <a:r>
              <a:rPr lang="ja-JP" altLang="ja-JP" sz="1800" b="1" dirty="0" smtClean="0">
                <a:latin typeface="+mj-ea"/>
                <a:ea typeface="+mj-ea"/>
              </a:rPr>
              <a:t>総需要</a:t>
            </a:r>
            <a:r>
              <a:rPr lang="ja-JP" altLang="ja-JP" sz="1800" dirty="0" smtClean="0">
                <a:latin typeface="+mj-ea"/>
                <a:ea typeface="+mj-ea"/>
              </a:rPr>
              <a:t>（</a:t>
            </a:r>
            <a:r>
              <a:rPr lang="en-US" altLang="ja-JP" sz="1800" dirty="0" smtClean="0">
                <a:latin typeface="+mj-ea"/>
                <a:ea typeface="+mj-ea"/>
              </a:rPr>
              <a:t>aggregate demand</a:t>
            </a:r>
            <a:r>
              <a:rPr lang="ja-JP" altLang="ja-JP" sz="1800" dirty="0" smtClean="0">
                <a:latin typeface="+mj-ea"/>
                <a:ea typeface="+mj-ea"/>
              </a:rPr>
              <a:t>）</a:t>
            </a:r>
            <a:r>
              <a:rPr lang="en-US" altLang="ja-JP" sz="1800" i="1" dirty="0" smtClean="0">
                <a:latin typeface="+mj-ea"/>
                <a:ea typeface="+mj-ea"/>
              </a:rPr>
              <a:t>AD</a:t>
            </a:r>
            <a:r>
              <a:rPr lang="ja-JP" altLang="en-US" sz="1800" i="1" dirty="0" smtClean="0">
                <a:latin typeface="+mj-ea"/>
                <a:ea typeface="+mj-ea"/>
              </a:rPr>
              <a:t>＝</a:t>
            </a:r>
            <a:r>
              <a:rPr lang="ja-JP" altLang="ja-JP" sz="1800" b="1" dirty="0" smtClean="0">
                <a:latin typeface="+mj-ea"/>
                <a:ea typeface="+mj-ea"/>
              </a:rPr>
              <a:t>総支出</a:t>
            </a:r>
            <a:r>
              <a:rPr lang="ja-JP" altLang="ja-JP" sz="1800" dirty="0" smtClean="0">
                <a:latin typeface="+mj-ea"/>
                <a:ea typeface="+mj-ea"/>
              </a:rPr>
              <a:t>（</a:t>
            </a:r>
            <a:r>
              <a:rPr lang="en-US" altLang="ja-JP" sz="1800" dirty="0" smtClean="0">
                <a:latin typeface="+mj-ea"/>
                <a:ea typeface="+mj-ea"/>
              </a:rPr>
              <a:t>aggregate expenditure</a:t>
            </a:r>
            <a:r>
              <a:rPr lang="ja-JP" altLang="ja-JP" sz="1800" dirty="0" smtClean="0">
                <a:latin typeface="+mj-ea"/>
                <a:ea typeface="+mj-ea"/>
              </a:rPr>
              <a:t>）</a:t>
            </a:r>
            <a:r>
              <a:rPr lang="en-US" altLang="ja-JP" sz="1800" i="1" dirty="0" smtClean="0">
                <a:latin typeface="+mj-ea"/>
                <a:ea typeface="+mj-ea"/>
              </a:rPr>
              <a:t>AE</a:t>
            </a:r>
            <a:r>
              <a:rPr lang="ja-JP" altLang="ja-JP" sz="1800" dirty="0" smtClean="0">
                <a:latin typeface="+mj-ea"/>
                <a:ea typeface="+mj-ea"/>
              </a:rPr>
              <a:t>＝民間消費</a:t>
            </a:r>
            <a:r>
              <a:rPr lang="en-US" altLang="ja-JP" sz="1800" i="1" dirty="0" smtClean="0">
                <a:latin typeface="+mj-ea"/>
                <a:ea typeface="+mj-ea"/>
              </a:rPr>
              <a:t>C</a:t>
            </a:r>
            <a:r>
              <a:rPr lang="ja-JP" altLang="ja-JP" sz="1800" dirty="0" smtClean="0">
                <a:latin typeface="+mj-ea"/>
                <a:ea typeface="+mj-ea"/>
              </a:rPr>
              <a:t>＋民間投資</a:t>
            </a:r>
            <a:r>
              <a:rPr lang="en-US" altLang="ja-JP" sz="1800" i="1" dirty="0" smtClean="0">
                <a:latin typeface="+mj-ea"/>
                <a:ea typeface="+mj-ea"/>
              </a:rPr>
              <a:t>I</a:t>
            </a:r>
            <a:r>
              <a:rPr lang="ja-JP" altLang="ja-JP" sz="1800" dirty="0" smtClean="0">
                <a:latin typeface="+mj-ea"/>
                <a:ea typeface="+mj-ea"/>
              </a:rPr>
              <a:t>＋政府支出</a:t>
            </a:r>
            <a:r>
              <a:rPr lang="en-US" altLang="ja-JP" sz="1800" i="1" dirty="0" smtClean="0">
                <a:latin typeface="+mj-ea"/>
                <a:ea typeface="+mj-ea"/>
              </a:rPr>
              <a:t>G</a:t>
            </a:r>
            <a:r>
              <a:rPr lang="ja-JP" altLang="ja-JP" sz="1800" dirty="0" smtClean="0">
                <a:latin typeface="+mj-ea"/>
                <a:ea typeface="+mj-ea"/>
              </a:rPr>
              <a:t>＋純輸出（</a:t>
            </a:r>
            <a:r>
              <a:rPr lang="en-US" altLang="ja-JP" sz="1800" i="1" dirty="0" smtClean="0">
                <a:latin typeface="+mj-ea"/>
                <a:ea typeface="+mj-ea"/>
              </a:rPr>
              <a:t>X</a:t>
            </a:r>
            <a:r>
              <a:rPr lang="ja-JP" altLang="ja-JP" sz="1800" dirty="0" smtClean="0">
                <a:latin typeface="+mj-ea"/>
                <a:ea typeface="+mj-ea"/>
              </a:rPr>
              <a:t>－</a:t>
            </a:r>
            <a:r>
              <a:rPr lang="en-US" altLang="ja-JP" sz="1800" i="1" dirty="0" smtClean="0">
                <a:latin typeface="+mj-ea"/>
                <a:ea typeface="+mj-ea"/>
              </a:rPr>
              <a:t>M</a:t>
            </a:r>
            <a:r>
              <a:rPr lang="ja-JP" altLang="ja-JP" sz="1800" dirty="0" smtClean="0">
                <a:latin typeface="+mj-ea"/>
                <a:ea typeface="+mj-ea"/>
              </a:rPr>
              <a:t>）</a:t>
            </a:r>
          </a:p>
          <a:p>
            <a:r>
              <a:rPr lang="ja-JP" altLang="ja-JP" sz="1800" dirty="0" smtClean="0">
                <a:latin typeface="+mj-ea"/>
                <a:ea typeface="+mj-ea"/>
              </a:rPr>
              <a:t>単純化のために政府部門と海外部門を捨象するか、政府部門と海外部門も消費と投資に分離⇒　　総需要</a:t>
            </a:r>
            <a:r>
              <a:rPr lang="en-US" altLang="ja-JP" sz="1800" i="1" dirty="0" smtClean="0">
                <a:latin typeface="+mj-ea"/>
                <a:ea typeface="+mj-ea"/>
              </a:rPr>
              <a:t>AD</a:t>
            </a:r>
            <a:r>
              <a:rPr lang="ja-JP" altLang="ja-JP" sz="1800" dirty="0" smtClean="0">
                <a:latin typeface="+mj-ea"/>
                <a:ea typeface="+mj-ea"/>
              </a:rPr>
              <a:t>＝消費</a:t>
            </a:r>
            <a:r>
              <a:rPr lang="en-US" altLang="ja-JP" sz="1800" i="1" dirty="0" smtClean="0">
                <a:latin typeface="+mj-ea"/>
                <a:ea typeface="+mj-ea"/>
              </a:rPr>
              <a:t>C</a:t>
            </a:r>
            <a:r>
              <a:rPr lang="en-US" altLang="ja-JP" sz="1800" dirty="0" smtClean="0">
                <a:latin typeface="+mj-ea"/>
                <a:ea typeface="+mj-ea"/>
              </a:rPr>
              <a:t>+</a:t>
            </a:r>
            <a:r>
              <a:rPr lang="ja-JP" altLang="ja-JP" sz="1800" dirty="0" smtClean="0">
                <a:latin typeface="+mj-ea"/>
                <a:ea typeface="+mj-ea"/>
              </a:rPr>
              <a:t>投資</a:t>
            </a:r>
            <a:r>
              <a:rPr lang="en-US" altLang="ja-JP" sz="1800" i="1" dirty="0" smtClean="0">
                <a:latin typeface="+mj-ea"/>
                <a:ea typeface="+mj-ea"/>
              </a:rPr>
              <a:t>I</a:t>
            </a:r>
            <a:endParaRPr lang="ja-JP" altLang="ja-JP" sz="1800" dirty="0" smtClean="0">
              <a:latin typeface="+mj-ea"/>
              <a:ea typeface="+mj-ea"/>
            </a:endParaRPr>
          </a:p>
          <a:p>
            <a:r>
              <a:rPr lang="ja-JP" altLang="ja-JP" sz="1800" b="1" dirty="0" smtClean="0">
                <a:latin typeface="+mj-ea"/>
                <a:ea typeface="+mj-ea"/>
              </a:rPr>
              <a:t>総供給</a:t>
            </a:r>
            <a:r>
              <a:rPr lang="ja-JP" altLang="ja-JP" sz="1800" dirty="0" smtClean="0">
                <a:latin typeface="+mj-ea"/>
                <a:ea typeface="+mj-ea"/>
              </a:rPr>
              <a:t>（</a:t>
            </a:r>
            <a:r>
              <a:rPr lang="en-US" altLang="ja-JP" sz="1800" dirty="0" smtClean="0">
                <a:latin typeface="+mj-ea"/>
                <a:ea typeface="+mj-ea"/>
              </a:rPr>
              <a:t>aggregate supply</a:t>
            </a:r>
            <a:r>
              <a:rPr lang="ja-JP" altLang="ja-JP" sz="1800" dirty="0" smtClean="0">
                <a:latin typeface="+mj-ea"/>
                <a:ea typeface="+mj-ea"/>
              </a:rPr>
              <a:t>）</a:t>
            </a:r>
            <a:r>
              <a:rPr lang="en-US" altLang="ja-JP" sz="1800" i="1" dirty="0" smtClean="0">
                <a:latin typeface="+mj-ea"/>
                <a:ea typeface="+mj-ea"/>
              </a:rPr>
              <a:t>AS</a:t>
            </a:r>
            <a:r>
              <a:rPr lang="ja-JP" altLang="ja-JP" sz="1800" dirty="0" smtClean="0">
                <a:latin typeface="+mj-ea"/>
                <a:ea typeface="+mj-ea"/>
              </a:rPr>
              <a:t>＝国民生産物</a:t>
            </a:r>
            <a:r>
              <a:rPr lang="en-US" altLang="ja-JP" sz="1800" i="1" dirty="0" smtClean="0">
                <a:latin typeface="+mj-ea"/>
                <a:ea typeface="+mj-ea"/>
              </a:rPr>
              <a:t>Y</a:t>
            </a:r>
            <a:endParaRPr lang="ja-JP" altLang="ja-JP" sz="1800" dirty="0" smtClean="0">
              <a:latin typeface="+mj-ea"/>
              <a:ea typeface="+mj-ea"/>
            </a:endParaRPr>
          </a:p>
          <a:p>
            <a:r>
              <a:rPr lang="ja-JP" altLang="ja-JP" sz="1800" b="1" dirty="0" smtClean="0">
                <a:latin typeface="+mj-ea"/>
                <a:ea typeface="+mj-ea"/>
              </a:rPr>
              <a:t>伸縮価格経済</a:t>
            </a:r>
            <a:r>
              <a:rPr lang="ja-JP" altLang="ja-JP" sz="1800" dirty="0" smtClean="0">
                <a:latin typeface="+mj-ea"/>
                <a:ea typeface="+mj-ea"/>
              </a:rPr>
              <a:t>（</a:t>
            </a:r>
            <a:r>
              <a:rPr lang="en-US" altLang="ja-JP" sz="1800" dirty="0" smtClean="0">
                <a:latin typeface="+mj-ea"/>
                <a:ea typeface="+mj-ea"/>
              </a:rPr>
              <a:t>flexible price economy</a:t>
            </a:r>
            <a:r>
              <a:rPr lang="ja-JP" altLang="ja-JP" sz="1800" dirty="0" smtClean="0">
                <a:latin typeface="+mj-ea"/>
                <a:ea typeface="+mj-ea"/>
              </a:rPr>
              <a:t>）⇒価格が伸縮的で</a:t>
            </a:r>
            <a:r>
              <a:rPr lang="ja-JP" altLang="ja-JP" sz="1800" b="1" dirty="0" smtClean="0">
                <a:latin typeface="+mj-ea"/>
                <a:ea typeface="+mj-ea"/>
              </a:rPr>
              <a:t>価格調整</a:t>
            </a:r>
            <a:r>
              <a:rPr lang="ja-JP" altLang="ja-JP" sz="1800" dirty="0" smtClean="0">
                <a:latin typeface="+mj-ea"/>
                <a:ea typeface="+mj-ea"/>
              </a:rPr>
              <a:t>（</a:t>
            </a:r>
            <a:r>
              <a:rPr lang="en-US" altLang="ja-JP" sz="1800" dirty="0" smtClean="0">
                <a:latin typeface="+mj-ea"/>
                <a:ea typeface="+mj-ea"/>
              </a:rPr>
              <a:t>price adjustment</a:t>
            </a:r>
            <a:r>
              <a:rPr lang="ja-JP" altLang="ja-JP" sz="1800" dirty="0" smtClean="0">
                <a:latin typeface="+mj-ea"/>
                <a:ea typeface="+mj-ea"/>
              </a:rPr>
              <a:t>）が十分に働く、総需要</a:t>
            </a:r>
            <a:r>
              <a:rPr lang="en-US" altLang="ja-JP" sz="1800" i="1" dirty="0" smtClean="0">
                <a:latin typeface="+mj-ea"/>
                <a:ea typeface="+mj-ea"/>
              </a:rPr>
              <a:t>AD</a:t>
            </a:r>
            <a:r>
              <a:rPr lang="ja-JP" altLang="ja-JP" sz="1800" dirty="0" smtClean="0">
                <a:latin typeface="+mj-ea"/>
                <a:ea typeface="+mj-ea"/>
              </a:rPr>
              <a:t>も総供給</a:t>
            </a:r>
            <a:r>
              <a:rPr lang="en-US" altLang="ja-JP" sz="1800" i="1" dirty="0" smtClean="0">
                <a:latin typeface="+mj-ea"/>
                <a:ea typeface="+mj-ea"/>
              </a:rPr>
              <a:t>AS</a:t>
            </a:r>
            <a:r>
              <a:rPr lang="ja-JP" altLang="ja-JP" sz="1800" dirty="0" smtClean="0">
                <a:latin typeface="+mj-ea"/>
                <a:ea typeface="+mj-ea"/>
              </a:rPr>
              <a:t>も物価</a:t>
            </a:r>
            <a:r>
              <a:rPr lang="en-US" altLang="ja-JP" sz="1800" i="1" dirty="0" smtClean="0">
                <a:latin typeface="+mj-ea"/>
                <a:ea typeface="+mj-ea"/>
              </a:rPr>
              <a:t>P</a:t>
            </a:r>
            <a:r>
              <a:rPr lang="ja-JP" altLang="ja-JP" sz="1800" dirty="0" smtClean="0">
                <a:latin typeface="+mj-ea"/>
                <a:ea typeface="+mj-ea"/>
              </a:rPr>
              <a:t>の関数、物価</a:t>
            </a:r>
            <a:r>
              <a:rPr lang="en-US" altLang="ja-JP" sz="1800" i="1" dirty="0" smtClean="0">
                <a:latin typeface="+mj-ea"/>
                <a:ea typeface="+mj-ea"/>
              </a:rPr>
              <a:t>P</a:t>
            </a:r>
            <a:r>
              <a:rPr lang="ja-JP" altLang="ja-JP" sz="1800" dirty="0" smtClean="0">
                <a:latin typeface="+mj-ea"/>
                <a:ea typeface="+mj-ea"/>
              </a:rPr>
              <a:t>の変化に反応</a:t>
            </a:r>
            <a:endParaRPr lang="en-US" altLang="ja-JP" sz="1800" dirty="0" smtClean="0">
              <a:latin typeface="+mj-ea"/>
              <a:ea typeface="+mj-ea"/>
            </a:endParaRPr>
          </a:p>
          <a:p>
            <a:pPr>
              <a:buNone/>
            </a:pPr>
            <a:endParaRPr lang="ja-JP" altLang="ja-JP" sz="1800" dirty="0" smtClean="0"/>
          </a:p>
          <a:p>
            <a:pPr algn="just" eaLnBrk="1" hangingPunct="1">
              <a:lnSpc>
                <a:spcPct val="90000"/>
              </a:lnSpc>
              <a:buFontTx/>
              <a:buNone/>
            </a:pPr>
            <a:endParaRPr lang="ja-JP" altLang="en-US" sz="1800" dirty="0" smtClean="0">
              <a:ea typeface="ＭＳ 明朝" pitchFamily="17" charset="-128"/>
            </a:endParaRPr>
          </a:p>
          <a:p>
            <a:pPr algn="just" eaLnBrk="1" hangingPunct="1">
              <a:lnSpc>
                <a:spcPct val="90000"/>
              </a:lnSpc>
              <a:buFontTx/>
              <a:buNone/>
            </a:pPr>
            <a:endParaRPr lang="ja-JP" altLang="en-US" sz="1800" dirty="0" smtClean="0">
              <a:ea typeface="ＭＳ 明朝" pitchFamily="17"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51520" y="1"/>
            <a:ext cx="8163818" cy="620688"/>
          </a:xfrm>
        </p:spPr>
        <p:txBody>
          <a:bodyPr>
            <a:normAutofit fontScale="90000"/>
          </a:bodyPr>
          <a:lstStyle/>
          <a:p>
            <a:r>
              <a:rPr lang="ja-JP" altLang="ja-JP" sz="1800" b="1" dirty="0" smtClean="0"/>
              <a:t>１</a:t>
            </a:r>
            <a:r>
              <a:rPr lang="en-US" altLang="ja-JP" sz="1800" b="1" dirty="0" smtClean="0"/>
              <a:t>B</a:t>
            </a:r>
            <a:r>
              <a:rPr lang="ja-JP" altLang="ja-JP" sz="1800" b="1" dirty="0" err="1" smtClean="0"/>
              <a:t>．</a:t>
            </a:r>
            <a:r>
              <a:rPr lang="en-US" altLang="ja-JP" sz="1800" b="1" dirty="0" smtClean="0"/>
              <a:t>Equilibrium </a:t>
            </a:r>
            <a:r>
              <a:rPr lang="en-US" altLang="ja-JP" sz="1800" b="1" dirty="0" smtClean="0"/>
              <a:t>Income in Flexible Price </a:t>
            </a:r>
            <a:r>
              <a:rPr lang="en-US" altLang="ja-JP" sz="1800" b="1" dirty="0" smtClean="0"/>
              <a:t>Economy</a:t>
            </a:r>
            <a:br>
              <a:rPr lang="en-US" altLang="ja-JP" sz="1800" b="1" dirty="0" smtClean="0"/>
            </a:br>
            <a:r>
              <a:rPr lang="ja-JP" altLang="ja-JP" sz="1800" b="1" dirty="0" smtClean="0"/>
              <a:t>伸縮価格経済における均衡所得</a:t>
            </a:r>
            <a:r>
              <a:rPr lang="en-US" altLang="ja-JP" sz="1800" b="1" dirty="0" smtClean="0"/>
              <a:t> </a:t>
            </a:r>
            <a:endParaRPr lang="ja-JP" altLang="en-US" sz="1800" dirty="0" smtClean="0">
              <a:solidFill>
                <a:schemeClr val="tx1"/>
              </a:solidFill>
              <a:latin typeface="ＭＳ 明朝" pitchFamily="17" charset="-128"/>
              <a:ea typeface="ＭＳ ゴシック" pitchFamily="49" charset="-128"/>
            </a:endParaRPr>
          </a:p>
        </p:txBody>
      </p:sp>
      <p:sp>
        <p:nvSpPr>
          <p:cNvPr id="3075" name="Rectangle 3"/>
          <p:cNvSpPr>
            <a:spLocks noGrp="1" noChangeArrowheads="1"/>
          </p:cNvSpPr>
          <p:nvPr>
            <p:ph idx="1"/>
          </p:nvPr>
        </p:nvSpPr>
        <p:spPr>
          <a:xfrm>
            <a:off x="0" y="548680"/>
            <a:ext cx="9144000" cy="6309320"/>
          </a:xfrm>
        </p:spPr>
        <p:txBody>
          <a:bodyPr>
            <a:noAutofit/>
          </a:bodyPr>
          <a:lstStyle/>
          <a:p>
            <a:pPr>
              <a:buNone/>
            </a:pPr>
            <a:r>
              <a:rPr lang="en-US" altLang="ja-JP" sz="1500" dirty="0" smtClean="0"/>
              <a:t>Aggregate </a:t>
            </a:r>
            <a:r>
              <a:rPr lang="en-US" altLang="ja-JP" sz="1500" dirty="0" smtClean="0"/>
              <a:t>demand AD is the downward curve of aggregate demand, aggregate supply AS is the upward curve of aggregate supply.</a:t>
            </a:r>
          </a:p>
          <a:p>
            <a:pPr>
              <a:buNone/>
            </a:pPr>
            <a:r>
              <a:rPr lang="en-US" altLang="ja-JP" sz="1500" dirty="0" smtClean="0"/>
              <a:t>Aggregate demand AD = aggregate supply AS </a:t>
            </a:r>
            <a:r>
              <a:rPr lang="ja-JP" altLang="en-US" sz="1500" dirty="0" smtClean="0"/>
              <a:t>⇒</a:t>
            </a:r>
            <a:r>
              <a:rPr lang="en-US" altLang="ja-JP" sz="1500" dirty="0" smtClean="0"/>
              <a:t> AD = C + I = Y</a:t>
            </a:r>
            <a:r>
              <a:rPr lang="ja-JP" altLang="en-US" sz="1500" dirty="0" smtClean="0"/>
              <a:t>　</a:t>
            </a:r>
            <a:r>
              <a:rPr lang="en-US" altLang="ja-JP" sz="1500" dirty="0" smtClean="0"/>
              <a:t> at equilibrium point E. </a:t>
            </a:r>
          </a:p>
          <a:p>
            <a:pPr>
              <a:buNone/>
            </a:pPr>
            <a:r>
              <a:rPr lang="en-US" altLang="ja-JP" sz="1500" dirty="0" smtClean="0"/>
              <a:t>Equilibrium price level P *, equilibrium national product (national income) Y *, are determined as shown in the figure.</a:t>
            </a:r>
          </a:p>
          <a:p>
            <a:pPr>
              <a:buNone/>
            </a:pPr>
            <a:r>
              <a:rPr lang="en-US" altLang="ja-JP" sz="1500" dirty="0" smtClean="0"/>
              <a:t>Prices P '&gt; P * ⇒ Excess supply ES, prices decline, supply drops, demand increases, equilibrium E is restored.</a:t>
            </a:r>
          </a:p>
          <a:p>
            <a:pPr>
              <a:buNone/>
            </a:pPr>
            <a:r>
              <a:rPr lang="en-US" altLang="ja-JP" sz="1500" dirty="0" smtClean="0"/>
              <a:t>Prices P '' &lt;P * ⇒ Excess demand ED, prices rise, supply increases, demand decreases, equilibrium E is restored. ⇒ Equilibrium E is </a:t>
            </a:r>
            <a:r>
              <a:rPr lang="en-US" altLang="ja-JP" sz="1500" b="1" dirty="0" err="1" smtClean="0"/>
              <a:t>Walrasian</a:t>
            </a:r>
            <a:r>
              <a:rPr lang="en-US" altLang="ja-JP" sz="1500" b="1" dirty="0" smtClean="0"/>
              <a:t> equilibrium</a:t>
            </a:r>
            <a:r>
              <a:rPr lang="en-US" altLang="ja-JP" sz="1500" dirty="0" smtClean="0"/>
              <a:t>.</a:t>
            </a:r>
          </a:p>
          <a:p>
            <a:pPr>
              <a:buNone/>
            </a:pPr>
            <a:r>
              <a:rPr lang="en-US" altLang="ja-JP" sz="1500" dirty="0" smtClean="0"/>
              <a:t>The demand and supply rule is satisfied ⇒ The excess demand function ED (P) = AD (P) - AS (P) is downward to the right and the </a:t>
            </a:r>
            <a:r>
              <a:rPr lang="en-US" altLang="ja-JP" sz="1500" b="1" dirty="0" err="1" smtClean="0"/>
              <a:t>Walrasian</a:t>
            </a:r>
            <a:r>
              <a:rPr lang="en-US" altLang="ja-JP" sz="1500" b="1" dirty="0" smtClean="0"/>
              <a:t> stability condition </a:t>
            </a:r>
            <a:r>
              <a:rPr lang="en-US" altLang="ja-JP" sz="1500" dirty="0" smtClean="0"/>
              <a:t>is satisfied.</a:t>
            </a:r>
          </a:p>
          <a:p>
            <a:pPr>
              <a:buNone/>
            </a:pPr>
            <a:r>
              <a:rPr lang="en-US" altLang="ja-JP" sz="1500" dirty="0" smtClean="0"/>
              <a:t>Classical school (J. P. Say) "Supply always produces its own demand” </a:t>
            </a:r>
            <a:r>
              <a:rPr lang="en-US" altLang="ja-JP" sz="1500" b="1" dirty="0" smtClean="0"/>
              <a:t>= Say's </a:t>
            </a:r>
            <a:r>
              <a:rPr lang="en-US" altLang="ja-JP" sz="1500" b="1" dirty="0" smtClean="0"/>
              <a:t>law</a:t>
            </a:r>
          </a:p>
          <a:p>
            <a:r>
              <a:rPr lang="ja-JP" altLang="ja-JP" sz="1400" dirty="0" smtClean="0">
                <a:latin typeface="+mj-ea"/>
                <a:ea typeface="+mj-ea"/>
              </a:rPr>
              <a:t>総需要</a:t>
            </a:r>
            <a:r>
              <a:rPr lang="en-US" altLang="ja-JP" sz="1400" i="1" dirty="0" smtClean="0">
                <a:latin typeface="+mj-ea"/>
                <a:ea typeface="+mj-ea"/>
              </a:rPr>
              <a:t>AD</a:t>
            </a:r>
            <a:r>
              <a:rPr lang="ja-JP" altLang="ja-JP" sz="1400" dirty="0" smtClean="0">
                <a:latin typeface="+mj-ea"/>
                <a:ea typeface="+mj-ea"/>
              </a:rPr>
              <a:t>は右下がりの総需要曲線、総供給</a:t>
            </a:r>
            <a:r>
              <a:rPr lang="en-US" altLang="ja-JP" sz="1400" i="1" dirty="0" smtClean="0">
                <a:latin typeface="+mj-ea"/>
                <a:ea typeface="+mj-ea"/>
              </a:rPr>
              <a:t>AS</a:t>
            </a:r>
            <a:r>
              <a:rPr lang="ja-JP" altLang="ja-JP" sz="1400" dirty="0" smtClean="0">
                <a:latin typeface="+mj-ea"/>
                <a:ea typeface="+mj-ea"/>
              </a:rPr>
              <a:t>は右上がりの総供給曲線</a:t>
            </a:r>
          </a:p>
          <a:p>
            <a:r>
              <a:rPr lang="ja-JP" altLang="ja-JP" sz="1400" dirty="0" smtClean="0">
                <a:latin typeface="+mj-ea"/>
                <a:ea typeface="+mj-ea"/>
              </a:rPr>
              <a:t>総需要</a:t>
            </a:r>
            <a:r>
              <a:rPr lang="en-US" altLang="ja-JP" sz="1400" i="1" dirty="0" smtClean="0">
                <a:latin typeface="+mj-ea"/>
                <a:ea typeface="+mj-ea"/>
              </a:rPr>
              <a:t>AD</a:t>
            </a:r>
            <a:r>
              <a:rPr lang="ja-JP" altLang="ja-JP" sz="1400" dirty="0" smtClean="0">
                <a:latin typeface="+mj-ea"/>
                <a:ea typeface="+mj-ea"/>
              </a:rPr>
              <a:t>＝総供給</a:t>
            </a:r>
            <a:r>
              <a:rPr lang="en-US" altLang="ja-JP" sz="1400" i="1" dirty="0" smtClean="0">
                <a:latin typeface="+mj-ea"/>
                <a:ea typeface="+mj-ea"/>
              </a:rPr>
              <a:t>A</a:t>
            </a:r>
            <a:r>
              <a:rPr lang="en-US" altLang="ja-JP" sz="1400" dirty="0" smtClean="0">
                <a:latin typeface="+mj-ea"/>
                <a:ea typeface="+mj-ea"/>
              </a:rPr>
              <a:t>S</a:t>
            </a:r>
            <a:r>
              <a:rPr lang="ja-JP" altLang="ja-JP" sz="1400" dirty="0" smtClean="0">
                <a:latin typeface="+mj-ea"/>
                <a:ea typeface="+mj-ea"/>
              </a:rPr>
              <a:t>　⇒均衡点</a:t>
            </a:r>
            <a:r>
              <a:rPr lang="en-US" altLang="ja-JP" sz="1400" i="1" dirty="0" smtClean="0">
                <a:latin typeface="+mj-ea"/>
                <a:ea typeface="+mj-ea"/>
              </a:rPr>
              <a:t>E</a:t>
            </a:r>
            <a:r>
              <a:rPr lang="ja-JP" altLang="ja-JP" sz="1400" dirty="0" smtClean="0">
                <a:latin typeface="+mj-ea"/>
                <a:ea typeface="+mj-ea"/>
              </a:rPr>
              <a:t>では、</a:t>
            </a:r>
            <a:r>
              <a:rPr lang="en-US" altLang="ja-JP" sz="1400" i="1" dirty="0" smtClean="0">
                <a:latin typeface="+mj-ea"/>
                <a:ea typeface="+mj-ea"/>
              </a:rPr>
              <a:t>AD</a:t>
            </a:r>
            <a:r>
              <a:rPr lang="ja-JP" altLang="ja-JP" sz="1400" dirty="0" smtClean="0">
                <a:latin typeface="+mj-ea"/>
                <a:ea typeface="+mj-ea"/>
              </a:rPr>
              <a:t>＝</a:t>
            </a:r>
            <a:r>
              <a:rPr lang="en-US" altLang="ja-JP" sz="1400" i="1" dirty="0" smtClean="0">
                <a:latin typeface="+mj-ea"/>
                <a:ea typeface="+mj-ea"/>
              </a:rPr>
              <a:t>C</a:t>
            </a:r>
            <a:r>
              <a:rPr lang="ja-JP" altLang="ja-JP" sz="1400" dirty="0" smtClean="0">
                <a:latin typeface="+mj-ea"/>
                <a:ea typeface="+mj-ea"/>
              </a:rPr>
              <a:t>＋</a:t>
            </a:r>
            <a:r>
              <a:rPr lang="en-US" altLang="ja-JP" sz="1400" i="1" dirty="0" smtClean="0">
                <a:latin typeface="+mj-ea"/>
                <a:ea typeface="+mj-ea"/>
              </a:rPr>
              <a:t>I</a:t>
            </a:r>
            <a:r>
              <a:rPr lang="ja-JP" altLang="ja-JP" sz="1400" dirty="0" smtClean="0">
                <a:latin typeface="+mj-ea"/>
                <a:ea typeface="+mj-ea"/>
              </a:rPr>
              <a:t>＝</a:t>
            </a:r>
            <a:r>
              <a:rPr lang="en-US" altLang="ja-JP" sz="1400" i="1" dirty="0" smtClean="0">
                <a:latin typeface="+mj-ea"/>
                <a:ea typeface="+mj-ea"/>
              </a:rPr>
              <a:t>Y</a:t>
            </a:r>
            <a:endParaRPr lang="ja-JP" altLang="ja-JP" sz="1400" dirty="0" smtClean="0">
              <a:latin typeface="+mj-ea"/>
              <a:ea typeface="+mj-ea"/>
            </a:endParaRPr>
          </a:p>
          <a:p>
            <a:r>
              <a:rPr lang="ja-JP" altLang="ja-JP" sz="1400" dirty="0" smtClean="0">
                <a:latin typeface="+mj-ea"/>
                <a:ea typeface="+mj-ea"/>
              </a:rPr>
              <a:t>均衡物価水準</a:t>
            </a:r>
            <a:r>
              <a:rPr lang="en-US" altLang="ja-JP" sz="1400" i="1" dirty="0" smtClean="0">
                <a:latin typeface="+mj-ea"/>
                <a:ea typeface="+mj-ea"/>
              </a:rPr>
              <a:t>P</a:t>
            </a:r>
            <a:r>
              <a:rPr lang="en-US" altLang="ja-JP" sz="1400" dirty="0" smtClean="0">
                <a:latin typeface="+mj-ea"/>
                <a:ea typeface="+mj-ea"/>
              </a:rPr>
              <a:t>*</a:t>
            </a:r>
            <a:r>
              <a:rPr lang="ja-JP" altLang="ja-JP" sz="1400" dirty="0" err="1" smtClean="0">
                <a:latin typeface="+mj-ea"/>
                <a:ea typeface="+mj-ea"/>
              </a:rPr>
              <a:t>、</a:t>
            </a:r>
            <a:r>
              <a:rPr lang="ja-JP" altLang="ja-JP" sz="1400" dirty="0" smtClean="0">
                <a:latin typeface="+mj-ea"/>
                <a:ea typeface="+mj-ea"/>
              </a:rPr>
              <a:t>均衡国民生産物（国民所得）</a:t>
            </a:r>
            <a:r>
              <a:rPr lang="en-US" altLang="ja-JP" sz="1400" i="1" dirty="0" smtClean="0">
                <a:latin typeface="+mj-ea"/>
                <a:ea typeface="+mj-ea"/>
              </a:rPr>
              <a:t>Y</a:t>
            </a:r>
            <a:r>
              <a:rPr lang="en-US" altLang="ja-JP" sz="1400" dirty="0" smtClean="0">
                <a:latin typeface="+mj-ea"/>
                <a:ea typeface="+mj-ea"/>
              </a:rPr>
              <a:t>*</a:t>
            </a:r>
            <a:r>
              <a:rPr lang="ja-JP" altLang="ja-JP" sz="1400" dirty="0" err="1" smtClean="0">
                <a:latin typeface="+mj-ea"/>
                <a:ea typeface="+mj-ea"/>
              </a:rPr>
              <a:t>、</a:t>
            </a:r>
            <a:r>
              <a:rPr lang="ja-JP" altLang="ja-JP" sz="1400" dirty="0" smtClean="0">
                <a:latin typeface="+mj-ea"/>
                <a:ea typeface="+mj-ea"/>
              </a:rPr>
              <a:t>が図のように決定</a:t>
            </a:r>
          </a:p>
          <a:p>
            <a:r>
              <a:rPr lang="ja-JP" altLang="ja-JP" sz="1400" dirty="0" smtClean="0">
                <a:latin typeface="+mj-ea"/>
                <a:ea typeface="+mj-ea"/>
              </a:rPr>
              <a:t>物価</a:t>
            </a:r>
            <a:r>
              <a:rPr lang="en-US" altLang="ja-JP" sz="1400" i="1" dirty="0" smtClean="0">
                <a:latin typeface="+mj-ea"/>
                <a:ea typeface="+mj-ea"/>
              </a:rPr>
              <a:t>P</a:t>
            </a:r>
            <a:r>
              <a:rPr lang="en-US" altLang="ja-JP" sz="1400" dirty="0" smtClean="0">
                <a:latin typeface="+mj-ea"/>
                <a:ea typeface="+mj-ea"/>
              </a:rPr>
              <a:t>’</a:t>
            </a:r>
            <a:r>
              <a:rPr lang="ja-JP" altLang="ja-JP" sz="1400" dirty="0" smtClean="0">
                <a:latin typeface="+mj-ea"/>
                <a:ea typeface="+mj-ea"/>
              </a:rPr>
              <a:t>＞</a:t>
            </a:r>
            <a:r>
              <a:rPr lang="en-US" altLang="ja-JP" sz="1400" i="1" dirty="0" smtClean="0">
                <a:latin typeface="+mj-ea"/>
                <a:ea typeface="+mj-ea"/>
              </a:rPr>
              <a:t>P</a:t>
            </a:r>
            <a:r>
              <a:rPr lang="en-US" altLang="ja-JP" sz="1400" dirty="0" smtClean="0">
                <a:latin typeface="+mj-ea"/>
                <a:ea typeface="+mj-ea"/>
              </a:rPr>
              <a:t>*</a:t>
            </a:r>
            <a:r>
              <a:rPr lang="ja-JP" altLang="ja-JP" sz="1400" dirty="0" smtClean="0">
                <a:latin typeface="+mj-ea"/>
                <a:ea typeface="+mj-ea"/>
              </a:rPr>
              <a:t>⇒超過供給</a:t>
            </a:r>
            <a:r>
              <a:rPr lang="en-US" altLang="ja-JP" sz="1400" i="1" dirty="0" smtClean="0">
                <a:latin typeface="+mj-ea"/>
                <a:ea typeface="+mj-ea"/>
              </a:rPr>
              <a:t>ES</a:t>
            </a:r>
            <a:r>
              <a:rPr lang="ja-JP" altLang="ja-JP" sz="1400" dirty="0" err="1" smtClean="0">
                <a:latin typeface="+mj-ea"/>
                <a:ea typeface="+mj-ea"/>
              </a:rPr>
              <a:t>、</a:t>
            </a:r>
            <a:r>
              <a:rPr lang="ja-JP" altLang="ja-JP" sz="1400" dirty="0" smtClean="0">
                <a:latin typeface="+mj-ea"/>
                <a:ea typeface="+mj-ea"/>
              </a:rPr>
              <a:t>物価が下落、供給は減り、需要は増え，</a:t>
            </a:r>
            <a:endParaRPr lang="en-US" altLang="ja-JP" sz="1400" dirty="0" smtClean="0">
              <a:latin typeface="+mj-ea"/>
              <a:ea typeface="+mj-ea"/>
            </a:endParaRPr>
          </a:p>
          <a:p>
            <a:r>
              <a:rPr lang="ja-JP" altLang="ja-JP" sz="1400" dirty="0" smtClean="0">
                <a:latin typeface="+mj-ea"/>
                <a:ea typeface="+mj-ea"/>
              </a:rPr>
              <a:t>均衡点</a:t>
            </a:r>
            <a:r>
              <a:rPr lang="en-US" altLang="ja-JP" sz="1400" i="1" dirty="0" smtClean="0">
                <a:latin typeface="+mj-ea"/>
                <a:ea typeface="+mj-ea"/>
              </a:rPr>
              <a:t>E</a:t>
            </a:r>
            <a:r>
              <a:rPr lang="ja-JP" altLang="en-US" sz="1400" i="1" dirty="0" smtClean="0">
                <a:latin typeface="+mj-ea"/>
                <a:ea typeface="+mj-ea"/>
              </a:rPr>
              <a:t>　</a:t>
            </a:r>
            <a:r>
              <a:rPr lang="ja-JP" altLang="en-US" sz="1400" dirty="0" smtClean="0">
                <a:latin typeface="+mj-ea"/>
                <a:ea typeface="+mj-ea"/>
              </a:rPr>
              <a:t>が回復</a:t>
            </a:r>
            <a:endParaRPr lang="ja-JP" altLang="ja-JP" sz="1400" dirty="0" smtClean="0">
              <a:latin typeface="+mj-ea"/>
              <a:ea typeface="+mj-ea"/>
            </a:endParaRPr>
          </a:p>
          <a:p>
            <a:r>
              <a:rPr lang="ja-JP" altLang="ja-JP" sz="1400" dirty="0" smtClean="0">
                <a:latin typeface="+mj-ea"/>
                <a:ea typeface="+mj-ea"/>
              </a:rPr>
              <a:t>物価</a:t>
            </a:r>
            <a:r>
              <a:rPr lang="en-US" altLang="ja-JP" sz="1400" i="1" dirty="0" smtClean="0">
                <a:latin typeface="+mj-ea"/>
                <a:ea typeface="+mj-ea"/>
              </a:rPr>
              <a:t>P</a:t>
            </a:r>
            <a:r>
              <a:rPr lang="en-US" altLang="ja-JP" sz="1400" dirty="0" smtClean="0">
                <a:latin typeface="+mj-ea"/>
                <a:ea typeface="+mj-ea"/>
              </a:rPr>
              <a:t>’’</a:t>
            </a:r>
            <a:r>
              <a:rPr lang="ja-JP" altLang="ja-JP" sz="1400" dirty="0" smtClean="0">
                <a:latin typeface="+mj-ea"/>
                <a:ea typeface="+mj-ea"/>
              </a:rPr>
              <a:t>＜</a:t>
            </a:r>
            <a:r>
              <a:rPr lang="ja-JP" altLang="ja-JP" sz="1400" i="1" dirty="0" smtClean="0">
                <a:latin typeface="+mj-ea"/>
                <a:ea typeface="+mj-ea"/>
              </a:rPr>
              <a:t> </a:t>
            </a:r>
            <a:r>
              <a:rPr lang="en-US" altLang="ja-JP" sz="1400" i="1" dirty="0" smtClean="0">
                <a:latin typeface="+mj-ea"/>
                <a:ea typeface="+mj-ea"/>
              </a:rPr>
              <a:t>P</a:t>
            </a:r>
            <a:r>
              <a:rPr lang="en-US" altLang="ja-JP" sz="1400" dirty="0" smtClean="0">
                <a:latin typeface="+mj-ea"/>
                <a:ea typeface="+mj-ea"/>
              </a:rPr>
              <a:t>*</a:t>
            </a:r>
            <a:r>
              <a:rPr lang="ja-JP" altLang="ja-JP" sz="1400" dirty="0" smtClean="0">
                <a:latin typeface="+mj-ea"/>
                <a:ea typeface="+mj-ea"/>
              </a:rPr>
              <a:t>⇒超過需要</a:t>
            </a:r>
            <a:r>
              <a:rPr lang="en-US" altLang="ja-JP" sz="1400" i="1" dirty="0" smtClean="0">
                <a:latin typeface="+mj-ea"/>
                <a:ea typeface="+mj-ea"/>
              </a:rPr>
              <a:t>ED</a:t>
            </a:r>
            <a:r>
              <a:rPr lang="ja-JP" altLang="ja-JP" sz="1400" dirty="0" err="1" smtClean="0">
                <a:latin typeface="+mj-ea"/>
                <a:ea typeface="+mj-ea"/>
              </a:rPr>
              <a:t>、</a:t>
            </a:r>
            <a:r>
              <a:rPr lang="ja-JP" altLang="ja-JP" sz="1400" dirty="0" smtClean="0">
                <a:latin typeface="+mj-ea"/>
                <a:ea typeface="+mj-ea"/>
              </a:rPr>
              <a:t>物価が上昇、供給は増え、需要は減り、</a:t>
            </a:r>
            <a:endParaRPr lang="en-US" altLang="ja-JP" sz="1400" dirty="0" smtClean="0">
              <a:latin typeface="+mj-ea"/>
              <a:ea typeface="+mj-ea"/>
            </a:endParaRPr>
          </a:p>
          <a:p>
            <a:r>
              <a:rPr lang="ja-JP" altLang="ja-JP" sz="1400" dirty="0" smtClean="0">
                <a:latin typeface="+mj-ea"/>
                <a:ea typeface="+mj-ea"/>
              </a:rPr>
              <a:t>均衡点</a:t>
            </a:r>
            <a:r>
              <a:rPr lang="en-US" altLang="ja-JP" sz="1400" i="1" dirty="0" smtClean="0">
                <a:latin typeface="+mj-ea"/>
                <a:ea typeface="+mj-ea"/>
              </a:rPr>
              <a:t>E</a:t>
            </a:r>
            <a:r>
              <a:rPr lang="ja-JP" altLang="en-US" sz="1400" i="1" dirty="0" smtClean="0">
                <a:latin typeface="+mj-ea"/>
                <a:ea typeface="+mj-ea"/>
              </a:rPr>
              <a:t>　</a:t>
            </a:r>
            <a:r>
              <a:rPr lang="ja-JP" altLang="en-US" sz="1400" dirty="0" smtClean="0">
                <a:latin typeface="+mj-ea"/>
                <a:ea typeface="+mj-ea"/>
              </a:rPr>
              <a:t>が回復</a:t>
            </a:r>
            <a:endParaRPr lang="ja-JP" altLang="ja-JP" sz="1400" dirty="0" smtClean="0">
              <a:latin typeface="+mj-ea"/>
              <a:ea typeface="+mj-ea"/>
            </a:endParaRPr>
          </a:p>
          <a:p>
            <a:r>
              <a:rPr lang="ja-JP" altLang="ja-JP" sz="1400" dirty="0" smtClean="0">
                <a:latin typeface="+mj-ea"/>
                <a:ea typeface="+mj-ea"/>
              </a:rPr>
              <a:t>均衡</a:t>
            </a:r>
            <a:r>
              <a:rPr lang="en-US" altLang="ja-JP" sz="1400" i="1" dirty="0" smtClean="0">
                <a:latin typeface="+mj-ea"/>
                <a:ea typeface="+mj-ea"/>
              </a:rPr>
              <a:t>E</a:t>
            </a:r>
            <a:r>
              <a:rPr lang="ja-JP" altLang="ja-JP" sz="1400" dirty="0" smtClean="0">
                <a:latin typeface="+mj-ea"/>
                <a:ea typeface="+mj-ea"/>
              </a:rPr>
              <a:t>を</a:t>
            </a:r>
            <a:r>
              <a:rPr lang="ja-JP" altLang="ja-JP" sz="1400" b="1" dirty="0" smtClean="0">
                <a:latin typeface="+mj-ea"/>
                <a:ea typeface="+mj-ea"/>
              </a:rPr>
              <a:t>ワルラス均衡</a:t>
            </a:r>
            <a:r>
              <a:rPr lang="ja-JP" altLang="ja-JP" sz="1400" dirty="0" smtClean="0">
                <a:latin typeface="+mj-ea"/>
                <a:ea typeface="+mj-ea"/>
              </a:rPr>
              <a:t>（</a:t>
            </a:r>
            <a:r>
              <a:rPr lang="en-US" altLang="ja-JP" sz="1400" dirty="0" err="1" smtClean="0">
                <a:latin typeface="+mj-ea"/>
                <a:ea typeface="+mj-ea"/>
              </a:rPr>
              <a:t>Walrasian</a:t>
            </a:r>
            <a:r>
              <a:rPr lang="en-US" altLang="ja-JP" sz="1400" dirty="0" smtClean="0">
                <a:latin typeface="+mj-ea"/>
                <a:ea typeface="+mj-ea"/>
              </a:rPr>
              <a:t> equilibrium</a:t>
            </a:r>
            <a:r>
              <a:rPr lang="ja-JP" altLang="ja-JP" sz="1400" dirty="0" smtClean="0">
                <a:latin typeface="+mj-ea"/>
                <a:ea typeface="+mj-ea"/>
              </a:rPr>
              <a:t>）</a:t>
            </a:r>
          </a:p>
          <a:p>
            <a:r>
              <a:rPr lang="ja-JP" altLang="ja-JP" sz="1400" dirty="0" smtClean="0">
                <a:latin typeface="+mj-ea"/>
                <a:ea typeface="+mj-ea"/>
              </a:rPr>
              <a:t>需要・供給の法則が満たされる⇒超過需要関数</a:t>
            </a:r>
            <a:r>
              <a:rPr lang="en-US" altLang="ja-JP" sz="1400" i="1" dirty="0" smtClean="0">
                <a:latin typeface="+mj-ea"/>
                <a:ea typeface="+mj-ea"/>
              </a:rPr>
              <a:t>ED</a:t>
            </a:r>
            <a:r>
              <a:rPr lang="en-US" altLang="ja-JP" sz="1400" dirty="0" smtClean="0">
                <a:latin typeface="+mj-ea"/>
                <a:ea typeface="+mj-ea"/>
              </a:rPr>
              <a:t>(</a:t>
            </a:r>
            <a:r>
              <a:rPr lang="en-US" altLang="ja-JP" sz="1400" i="1" dirty="0" smtClean="0">
                <a:latin typeface="+mj-ea"/>
                <a:ea typeface="+mj-ea"/>
              </a:rPr>
              <a:t>P</a:t>
            </a:r>
            <a:r>
              <a:rPr lang="en-US" altLang="ja-JP" sz="1400" dirty="0" smtClean="0">
                <a:latin typeface="+mj-ea"/>
                <a:ea typeface="+mj-ea"/>
              </a:rPr>
              <a:t>)</a:t>
            </a:r>
            <a:r>
              <a:rPr lang="ja-JP" altLang="ja-JP" sz="1400" dirty="0" smtClean="0">
                <a:latin typeface="+mj-ea"/>
                <a:ea typeface="+mj-ea"/>
              </a:rPr>
              <a:t>＝</a:t>
            </a:r>
            <a:r>
              <a:rPr lang="en-US" altLang="ja-JP" sz="1400" i="1" dirty="0" smtClean="0">
                <a:latin typeface="+mj-ea"/>
                <a:ea typeface="+mj-ea"/>
              </a:rPr>
              <a:t>AD</a:t>
            </a:r>
            <a:r>
              <a:rPr lang="en-US" altLang="ja-JP" sz="1400" dirty="0" smtClean="0">
                <a:latin typeface="+mj-ea"/>
                <a:ea typeface="+mj-ea"/>
              </a:rPr>
              <a:t>(</a:t>
            </a:r>
            <a:r>
              <a:rPr lang="en-US" altLang="ja-JP" sz="1400" i="1" dirty="0" smtClean="0">
                <a:latin typeface="+mj-ea"/>
                <a:ea typeface="+mj-ea"/>
              </a:rPr>
              <a:t>P</a:t>
            </a:r>
            <a:r>
              <a:rPr lang="en-US" altLang="ja-JP" sz="1400" dirty="0" smtClean="0">
                <a:latin typeface="+mj-ea"/>
                <a:ea typeface="+mj-ea"/>
              </a:rPr>
              <a:t>)</a:t>
            </a:r>
            <a:r>
              <a:rPr lang="ja-JP" altLang="ja-JP" sz="1400" dirty="0" smtClean="0">
                <a:latin typeface="+mj-ea"/>
                <a:ea typeface="+mj-ea"/>
              </a:rPr>
              <a:t>－</a:t>
            </a:r>
            <a:r>
              <a:rPr lang="en-US" altLang="ja-JP" sz="1400" i="1" dirty="0" smtClean="0">
                <a:latin typeface="+mj-ea"/>
                <a:ea typeface="+mj-ea"/>
              </a:rPr>
              <a:t>AS</a:t>
            </a:r>
            <a:r>
              <a:rPr lang="en-US" altLang="ja-JP" sz="1400" dirty="0" smtClean="0">
                <a:latin typeface="+mj-ea"/>
                <a:ea typeface="+mj-ea"/>
              </a:rPr>
              <a:t>(</a:t>
            </a:r>
            <a:r>
              <a:rPr lang="en-US" altLang="ja-JP" sz="1400" i="1" dirty="0" smtClean="0">
                <a:latin typeface="+mj-ea"/>
                <a:ea typeface="+mj-ea"/>
              </a:rPr>
              <a:t>P</a:t>
            </a:r>
            <a:r>
              <a:rPr lang="en-US" altLang="ja-JP" sz="1400" dirty="0" smtClean="0">
                <a:latin typeface="+mj-ea"/>
                <a:ea typeface="+mj-ea"/>
              </a:rPr>
              <a:t>)</a:t>
            </a:r>
            <a:r>
              <a:rPr lang="ja-JP" altLang="ja-JP" sz="1400" dirty="0" smtClean="0">
                <a:latin typeface="+mj-ea"/>
                <a:ea typeface="+mj-ea"/>
              </a:rPr>
              <a:t>は</a:t>
            </a:r>
            <a:endParaRPr lang="en-US" altLang="ja-JP" sz="1400" dirty="0" smtClean="0">
              <a:latin typeface="+mj-ea"/>
              <a:ea typeface="+mj-ea"/>
            </a:endParaRPr>
          </a:p>
          <a:p>
            <a:r>
              <a:rPr lang="ja-JP" altLang="ja-JP" sz="1400" dirty="0" smtClean="0">
                <a:latin typeface="+mj-ea"/>
                <a:ea typeface="+mj-ea"/>
              </a:rPr>
              <a:t>右下がり</a:t>
            </a:r>
            <a:r>
              <a:rPr lang="ja-JP" altLang="en-US" sz="1400" dirty="0" smtClean="0">
                <a:latin typeface="+mj-ea"/>
                <a:ea typeface="+mj-ea"/>
              </a:rPr>
              <a:t>で、</a:t>
            </a:r>
            <a:r>
              <a:rPr lang="ja-JP" altLang="ja-JP" sz="1400" b="1" dirty="0" smtClean="0">
                <a:latin typeface="+mj-ea"/>
                <a:ea typeface="+mj-ea"/>
              </a:rPr>
              <a:t>ワルラスの安定条件</a:t>
            </a:r>
            <a:r>
              <a:rPr lang="ja-JP" altLang="ja-JP" sz="1400" dirty="0" smtClean="0">
                <a:latin typeface="+mj-ea"/>
                <a:ea typeface="+mj-ea"/>
              </a:rPr>
              <a:t>は満たされる</a:t>
            </a:r>
            <a:endParaRPr lang="en-US" altLang="ja-JP" sz="1400" dirty="0" smtClean="0">
              <a:latin typeface="+mj-ea"/>
              <a:ea typeface="+mj-ea"/>
            </a:endParaRPr>
          </a:p>
          <a:p>
            <a:r>
              <a:rPr lang="ja-JP" altLang="ja-JP" sz="1400" dirty="0" smtClean="0">
                <a:latin typeface="+mj-ea"/>
                <a:ea typeface="+mj-ea"/>
              </a:rPr>
              <a:t>古典派の</a:t>
            </a:r>
            <a:r>
              <a:rPr lang="ja-JP" altLang="ja-JP" sz="1400" b="1" dirty="0" smtClean="0">
                <a:latin typeface="+mj-ea"/>
                <a:ea typeface="+mj-ea"/>
              </a:rPr>
              <a:t>セイ</a:t>
            </a:r>
            <a:r>
              <a:rPr lang="ja-JP" altLang="ja-JP" sz="1400" dirty="0" smtClean="0">
                <a:latin typeface="+mj-ea"/>
                <a:ea typeface="+mj-ea"/>
              </a:rPr>
              <a:t>（</a:t>
            </a:r>
            <a:r>
              <a:rPr lang="en-US" altLang="ja-JP" sz="1400" dirty="0" smtClean="0">
                <a:latin typeface="+mj-ea"/>
                <a:ea typeface="+mj-ea"/>
              </a:rPr>
              <a:t>J. P. Say</a:t>
            </a:r>
            <a:r>
              <a:rPr lang="ja-JP" altLang="ja-JP" sz="1400" dirty="0" smtClean="0">
                <a:latin typeface="+mj-ea"/>
                <a:ea typeface="+mj-ea"/>
              </a:rPr>
              <a:t>）</a:t>
            </a:r>
            <a:r>
              <a:rPr lang="en-US" altLang="ja-JP" sz="1400" dirty="0" smtClean="0">
                <a:latin typeface="+mj-ea"/>
                <a:ea typeface="+mj-ea"/>
              </a:rPr>
              <a:t> </a:t>
            </a:r>
            <a:r>
              <a:rPr lang="ja-JP" altLang="ja-JP" sz="1400" dirty="0" smtClean="0">
                <a:latin typeface="+mj-ea"/>
                <a:ea typeface="+mj-ea"/>
              </a:rPr>
              <a:t>「供給は必ず自らの需要を作り出す」</a:t>
            </a:r>
            <a:endParaRPr lang="en-US" altLang="ja-JP" sz="1400" dirty="0" smtClean="0">
              <a:latin typeface="+mj-ea"/>
              <a:ea typeface="+mj-ea"/>
            </a:endParaRPr>
          </a:p>
          <a:p>
            <a:r>
              <a:rPr lang="ja-JP" altLang="ja-JP" sz="1400" b="1" dirty="0" smtClean="0">
                <a:latin typeface="+mj-ea"/>
                <a:ea typeface="+mj-ea"/>
              </a:rPr>
              <a:t>セイの法則</a:t>
            </a:r>
            <a:r>
              <a:rPr lang="ja-JP" altLang="ja-JP" sz="1400" dirty="0" smtClean="0">
                <a:latin typeface="+mj-ea"/>
                <a:ea typeface="+mj-ea"/>
              </a:rPr>
              <a:t>（</a:t>
            </a:r>
            <a:r>
              <a:rPr lang="en-US" altLang="ja-JP" sz="1400" dirty="0" smtClean="0">
                <a:latin typeface="+mj-ea"/>
                <a:ea typeface="+mj-ea"/>
              </a:rPr>
              <a:t>Say’s Law</a:t>
            </a:r>
            <a:r>
              <a:rPr lang="ja-JP" altLang="ja-JP" sz="1400" dirty="0" smtClean="0">
                <a:latin typeface="+mj-ea"/>
                <a:ea typeface="+mj-ea"/>
              </a:rPr>
              <a:t>）</a:t>
            </a:r>
            <a:r>
              <a:rPr lang="ja-JP" altLang="en-US" sz="1400" dirty="0" smtClean="0">
                <a:latin typeface="+mj-ea"/>
                <a:ea typeface="+mj-ea"/>
              </a:rPr>
              <a:t>　　</a:t>
            </a:r>
            <a:r>
              <a:rPr lang="ja-JP" altLang="en-US" sz="1400" dirty="0" smtClean="0">
                <a:latin typeface="+mj-ea"/>
                <a:ea typeface="+mj-ea"/>
              </a:rPr>
              <a:t>     </a:t>
            </a:r>
            <a:r>
              <a:rPr lang="ja-JP" altLang="en-US" sz="1400" dirty="0" smtClean="0">
                <a:latin typeface="+mj-ea"/>
                <a:ea typeface="+mj-ea"/>
              </a:rPr>
              <a:t>　　　　</a:t>
            </a:r>
            <a:r>
              <a:rPr lang="en-US" altLang="ja-JP" sz="1400" dirty="0" smtClean="0">
                <a:latin typeface="+mj-ea"/>
                <a:ea typeface="+mj-ea"/>
              </a:rPr>
              <a:t>14</a:t>
            </a:r>
            <a:r>
              <a:rPr lang="ja-JP" altLang="ja-JP" sz="1400" dirty="0" smtClean="0">
                <a:latin typeface="+mj-ea"/>
                <a:ea typeface="+mj-ea"/>
              </a:rPr>
              <a:t>－</a:t>
            </a:r>
            <a:r>
              <a:rPr lang="en-US" altLang="ja-JP" sz="1400" dirty="0" smtClean="0">
                <a:latin typeface="+mj-ea"/>
                <a:ea typeface="+mj-ea"/>
              </a:rPr>
              <a:t>1</a:t>
            </a:r>
            <a:r>
              <a:rPr lang="ja-JP" altLang="ja-JP" sz="1400" dirty="0" smtClean="0">
                <a:latin typeface="+mj-ea"/>
                <a:ea typeface="+mj-ea"/>
              </a:rPr>
              <a:t>図　価格調整による均衡所得　　</a:t>
            </a:r>
            <a:endParaRPr lang="en-US" altLang="ja-JP" sz="1400" dirty="0" smtClean="0">
              <a:latin typeface="+mj-ea"/>
              <a:ea typeface="+mj-ea"/>
            </a:endParaRPr>
          </a:p>
          <a:p>
            <a:pPr>
              <a:buNone/>
            </a:pPr>
            <a:r>
              <a:rPr lang="en-US" altLang="ja-JP" sz="1500" dirty="0" smtClean="0"/>
              <a:t/>
            </a:r>
            <a:br>
              <a:rPr lang="en-US" altLang="ja-JP" sz="1500" dirty="0" smtClean="0"/>
            </a:br>
            <a:endParaRPr lang="en-US" altLang="ja-JP" sz="1500" dirty="0" smtClean="0"/>
          </a:p>
          <a:p>
            <a:endParaRPr lang="ja-JP" altLang="ja-JP" sz="1600" dirty="0"/>
          </a:p>
        </p:txBody>
      </p:sp>
      <p:pic>
        <p:nvPicPr>
          <p:cNvPr id="4" name="図 3"/>
          <p:cNvPicPr/>
          <p:nvPr/>
        </p:nvPicPr>
        <p:blipFill>
          <a:blip r:embed="rId2" cstate="print"/>
          <a:srcRect/>
          <a:stretch>
            <a:fillRect/>
          </a:stretch>
        </p:blipFill>
        <p:spPr bwMode="auto">
          <a:xfrm>
            <a:off x="6012160" y="3861048"/>
            <a:ext cx="3131840" cy="2996952"/>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714375" y="1"/>
            <a:ext cx="7772400" cy="548680"/>
          </a:xfrm>
        </p:spPr>
        <p:txBody>
          <a:bodyPr>
            <a:normAutofit fontScale="90000"/>
          </a:bodyPr>
          <a:lstStyle/>
          <a:p>
            <a:r>
              <a:rPr lang="ja-JP" altLang="ja-JP" sz="1800" b="1" dirty="0" smtClean="0"/>
              <a:t>２</a:t>
            </a:r>
            <a:r>
              <a:rPr lang="ja-JP" altLang="ja-JP" sz="1800" b="1" dirty="0" smtClean="0"/>
              <a:t>．</a:t>
            </a:r>
            <a:r>
              <a:rPr lang="en-US" altLang="ja-JP" sz="1800" b="1" dirty="0" smtClean="0"/>
              <a:t>Equilibrium </a:t>
            </a:r>
            <a:r>
              <a:rPr lang="en-US" altLang="ja-JP" sz="1800" b="1" dirty="0" smtClean="0"/>
              <a:t>Income in  Fixed Price </a:t>
            </a:r>
            <a:r>
              <a:rPr lang="en-US" altLang="ja-JP" sz="1800" b="1" dirty="0" smtClean="0"/>
              <a:t>Economy</a:t>
            </a:r>
            <a:br>
              <a:rPr lang="en-US" altLang="ja-JP" sz="1800" b="1" dirty="0" smtClean="0"/>
            </a:br>
            <a:r>
              <a:rPr lang="ja-JP" altLang="ja-JP" sz="1800" b="1" dirty="0" smtClean="0"/>
              <a:t>固定価格経済における均衡所得</a:t>
            </a:r>
            <a:r>
              <a:rPr lang="en-US" altLang="ja-JP" sz="1800" b="1" dirty="0" smtClean="0"/>
              <a:t> </a:t>
            </a:r>
            <a:endParaRPr lang="ja-JP" altLang="en-US" sz="1800" dirty="0" smtClean="0">
              <a:solidFill>
                <a:schemeClr val="tx1"/>
              </a:solidFill>
              <a:latin typeface="ＭＳ 明朝" pitchFamily="17" charset="-128"/>
              <a:ea typeface="ＭＳ ゴシック" pitchFamily="49" charset="-128"/>
            </a:endParaRPr>
          </a:p>
        </p:txBody>
      </p:sp>
      <p:sp>
        <p:nvSpPr>
          <p:cNvPr id="4099" name="Rectangle 3"/>
          <p:cNvSpPr>
            <a:spLocks noGrp="1" noChangeArrowheads="1"/>
          </p:cNvSpPr>
          <p:nvPr>
            <p:ph idx="1"/>
          </p:nvPr>
        </p:nvSpPr>
        <p:spPr>
          <a:xfrm>
            <a:off x="0" y="548680"/>
            <a:ext cx="9144000" cy="6192688"/>
          </a:xfrm>
        </p:spPr>
        <p:txBody>
          <a:bodyPr>
            <a:normAutofit fontScale="92500" lnSpcReduction="20000"/>
          </a:bodyPr>
          <a:lstStyle/>
          <a:p>
            <a:pPr>
              <a:buNone/>
            </a:pPr>
            <a:r>
              <a:rPr lang="en-US" altLang="ja-JP" sz="1900" b="1" dirty="0" smtClean="0"/>
              <a:t>Fixed </a:t>
            </a:r>
            <a:r>
              <a:rPr lang="en-US" altLang="ja-JP" sz="1900" b="1" dirty="0" smtClean="0"/>
              <a:t>price economy</a:t>
            </a:r>
            <a:r>
              <a:rPr lang="en-US" altLang="ja-JP" sz="1900" dirty="0" smtClean="0"/>
              <a:t>= Price is fixed and price adjustment does not work, </a:t>
            </a:r>
            <a:r>
              <a:rPr lang="en-US" altLang="ja-JP" sz="1900" b="1" dirty="0" smtClean="0"/>
              <a:t>quantity adjustment</a:t>
            </a:r>
            <a:r>
              <a:rPr lang="ja-JP" altLang="en-US" sz="1900" dirty="0" smtClean="0"/>
              <a:t>　</a:t>
            </a:r>
            <a:r>
              <a:rPr lang="en-US" altLang="ja-JP" sz="1900" dirty="0" smtClean="0"/>
              <a:t>works. </a:t>
            </a:r>
          </a:p>
          <a:p>
            <a:pPr>
              <a:buNone/>
            </a:pPr>
            <a:r>
              <a:rPr lang="en-US" altLang="ja-JP" sz="1900" dirty="0" smtClean="0"/>
              <a:t>Prices </a:t>
            </a:r>
            <a:r>
              <a:rPr lang="en-US" altLang="ja-JP" sz="1900" i="1" dirty="0" smtClean="0"/>
              <a:t>P</a:t>
            </a:r>
            <a:r>
              <a:rPr lang="en-US" altLang="ja-JP" sz="1900" dirty="0" smtClean="0"/>
              <a:t> are constant, and the nominal and real values are the same.</a:t>
            </a:r>
          </a:p>
          <a:p>
            <a:pPr>
              <a:buNone/>
            </a:pPr>
            <a:r>
              <a:rPr lang="en-US" altLang="ja-JP" sz="1900" dirty="0" smtClean="0"/>
              <a:t>Aggregate demand is insufficient in comparison with aggregate supply. As there is excess supply, so prices do not rise and quantity adjustment works.</a:t>
            </a:r>
          </a:p>
          <a:p>
            <a:pPr>
              <a:buNone/>
            </a:pPr>
            <a:r>
              <a:rPr lang="en-US" altLang="ja-JP" sz="1900" dirty="0" smtClean="0"/>
              <a:t>⇒ Aggregate supply </a:t>
            </a:r>
            <a:r>
              <a:rPr lang="en-US" altLang="ja-JP" sz="1900" i="1" dirty="0" smtClean="0"/>
              <a:t>AS</a:t>
            </a:r>
            <a:r>
              <a:rPr lang="en-US" altLang="ja-JP" sz="1900" dirty="0" smtClean="0"/>
              <a:t> is under a fixed price up to full employment level </a:t>
            </a:r>
            <a:r>
              <a:rPr lang="en-US" altLang="ja-JP" sz="1900" i="1" dirty="0" smtClean="0"/>
              <a:t>Y</a:t>
            </a:r>
            <a:r>
              <a:rPr lang="en-US" altLang="ja-JP" sz="1900" i="1" baseline="-25000" dirty="0" smtClean="0"/>
              <a:t>F</a:t>
            </a:r>
            <a:r>
              <a:rPr lang="en-US" altLang="ja-JP" sz="1900" dirty="0" smtClean="0"/>
              <a:t>. So aggregate supply curve </a:t>
            </a:r>
            <a:r>
              <a:rPr lang="en-US" altLang="ja-JP" sz="1900" i="1" dirty="0" smtClean="0"/>
              <a:t>AS</a:t>
            </a:r>
            <a:r>
              <a:rPr lang="en-US" altLang="ja-JP" sz="1900" dirty="0" smtClean="0"/>
              <a:t> is horizontal.</a:t>
            </a:r>
          </a:p>
          <a:p>
            <a:pPr>
              <a:buNone/>
            </a:pPr>
            <a:r>
              <a:rPr lang="en-US" altLang="ja-JP" sz="1900" dirty="0" smtClean="0"/>
              <a:t>Since prices </a:t>
            </a:r>
            <a:r>
              <a:rPr lang="en-US" altLang="ja-JP" sz="1900" i="1" dirty="0" smtClean="0"/>
              <a:t>P</a:t>
            </a:r>
            <a:r>
              <a:rPr lang="en-US" altLang="ja-JP" sz="1900" dirty="0" smtClean="0"/>
              <a:t> rise after reaching the full employment level </a:t>
            </a:r>
            <a:r>
              <a:rPr lang="en-US" altLang="ja-JP" sz="1900" i="1" dirty="0" smtClean="0"/>
              <a:t>Y</a:t>
            </a:r>
            <a:r>
              <a:rPr lang="en-US" altLang="ja-JP" sz="1900" i="1" baseline="-25000" dirty="0" smtClean="0"/>
              <a:t>F</a:t>
            </a:r>
            <a:r>
              <a:rPr lang="en-US" altLang="ja-JP" sz="1900" dirty="0" smtClean="0"/>
              <a:t> , </a:t>
            </a:r>
            <a:r>
              <a:rPr lang="en-US" altLang="ja-JP" sz="1900" i="1" dirty="0" smtClean="0"/>
              <a:t>AS</a:t>
            </a:r>
            <a:r>
              <a:rPr lang="en-US" altLang="ja-JP" sz="1900" dirty="0" smtClean="0"/>
              <a:t> goes up to the right.</a:t>
            </a:r>
          </a:p>
          <a:p>
            <a:pPr>
              <a:buNone/>
            </a:pPr>
            <a:r>
              <a:rPr lang="en-US" altLang="ja-JP" sz="1900" b="1" dirty="0" smtClean="0"/>
              <a:t>Downward rigidity of prices </a:t>
            </a:r>
            <a:r>
              <a:rPr lang="en-US" altLang="ja-JP" sz="1900" dirty="0" smtClean="0"/>
              <a:t>continue until the full employment</a:t>
            </a:r>
            <a:r>
              <a:rPr lang="en-US" altLang="ja-JP" sz="1900" dirty="0" smtClean="0"/>
              <a:t>.</a:t>
            </a:r>
          </a:p>
          <a:p>
            <a:r>
              <a:rPr lang="ja-JP" altLang="ja-JP" sz="1700" b="1" dirty="0" smtClean="0">
                <a:latin typeface="+mj-ea"/>
                <a:ea typeface="+mj-ea"/>
              </a:rPr>
              <a:t>固定価格経済</a:t>
            </a:r>
            <a:r>
              <a:rPr lang="ja-JP" altLang="ja-JP" sz="1700" dirty="0" smtClean="0">
                <a:latin typeface="+mj-ea"/>
                <a:ea typeface="+mj-ea"/>
              </a:rPr>
              <a:t>（</a:t>
            </a:r>
            <a:r>
              <a:rPr lang="en-US" altLang="ja-JP" sz="1700" dirty="0" smtClean="0">
                <a:latin typeface="+mj-ea"/>
                <a:ea typeface="+mj-ea"/>
              </a:rPr>
              <a:t>fixed price economy</a:t>
            </a:r>
            <a:r>
              <a:rPr lang="ja-JP" altLang="ja-JP" sz="1700" dirty="0" smtClean="0">
                <a:latin typeface="+mj-ea"/>
                <a:ea typeface="+mj-ea"/>
              </a:rPr>
              <a:t>）＝価格が固定的で</a:t>
            </a:r>
            <a:endParaRPr lang="en-US" altLang="ja-JP" sz="1700" dirty="0" smtClean="0">
              <a:latin typeface="+mj-ea"/>
              <a:ea typeface="+mj-ea"/>
            </a:endParaRPr>
          </a:p>
          <a:p>
            <a:r>
              <a:rPr lang="ja-JP" altLang="ja-JP" sz="1700" dirty="0" smtClean="0">
                <a:latin typeface="+mj-ea"/>
                <a:ea typeface="+mj-ea"/>
              </a:rPr>
              <a:t>価格調整が働かずに、</a:t>
            </a:r>
            <a:r>
              <a:rPr lang="ja-JP" altLang="ja-JP" sz="1700" b="1" dirty="0" smtClean="0">
                <a:latin typeface="+mj-ea"/>
                <a:ea typeface="+mj-ea"/>
              </a:rPr>
              <a:t>数量調整</a:t>
            </a:r>
            <a:r>
              <a:rPr lang="ja-JP" altLang="ja-JP" sz="1700" dirty="0" smtClean="0">
                <a:latin typeface="+mj-ea"/>
                <a:ea typeface="+mj-ea"/>
              </a:rPr>
              <a:t>（</a:t>
            </a:r>
            <a:r>
              <a:rPr lang="en-US" altLang="ja-JP" sz="1700" dirty="0" smtClean="0">
                <a:latin typeface="+mj-ea"/>
                <a:ea typeface="+mj-ea"/>
              </a:rPr>
              <a:t>quantity adjustment</a:t>
            </a:r>
            <a:r>
              <a:rPr lang="ja-JP" altLang="ja-JP" sz="1700" dirty="0" smtClean="0">
                <a:latin typeface="+mj-ea"/>
                <a:ea typeface="+mj-ea"/>
              </a:rPr>
              <a:t>）。</a:t>
            </a:r>
            <a:endParaRPr lang="en-US" altLang="ja-JP" sz="1700" dirty="0" smtClean="0">
              <a:latin typeface="+mj-ea"/>
              <a:ea typeface="+mj-ea"/>
            </a:endParaRPr>
          </a:p>
          <a:p>
            <a:r>
              <a:rPr lang="ja-JP" altLang="ja-JP" sz="1700" dirty="0" smtClean="0">
                <a:latin typeface="+mj-ea"/>
                <a:ea typeface="+mj-ea"/>
              </a:rPr>
              <a:t>物価</a:t>
            </a:r>
            <a:r>
              <a:rPr lang="en-US" altLang="ja-JP" sz="1700" i="1" dirty="0" smtClean="0">
                <a:latin typeface="+mj-ea"/>
                <a:ea typeface="+mj-ea"/>
              </a:rPr>
              <a:t>P</a:t>
            </a:r>
            <a:r>
              <a:rPr lang="ja-JP" altLang="ja-JP" sz="1700" dirty="0" smtClean="0">
                <a:latin typeface="+mj-ea"/>
                <a:ea typeface="+mj-ea"/>
              </a:rPr>
              <a:t>が一定で、名目値と実質値は同じ。</a:t>
            </a:r>
          </a:p>
          <a:p>
            <a:r>
              <a:rPr lang="ja-JP" altLang="ja-JP" sz="1700" dirty="0" smtClean="0">
                <a:latin typeface="+mj-ea"/>
                <a:ea typeface="+mj-ea"/>
              </a:rPr>
              <a:t>総需要が総供給に対して不足、超過供給があるので物価</a:t>
            </a:r>
            <a:r>
              <a:rPr lang="en-US" altLang="ja-JP" sz="1700" i="1" dirty="0" smtClean="0">
                <a:latin typeface="+mj-ea"/>
                <a:ea typeface="+mj-ea"/>
              </a:rPr>
              <a:t>P</a:t>
            </a:r>
          </a:p>
          <a:p>
            <a:r>
              <a:rPr lang="ja-JP" altLang="ja-JP" sz="1700" dirty="0" smtClean="0">
                <a:latin typeface="+mj-ea"/>
                <a:ea typeface="+mj-ea"/>
              </a:rPr>
              <a:t>は上がらず数量調整</a:t>
            </a:r>
          </a:p>
          <a:p>
            <a:r>
              <a:rPr lang="ja-JP" altLang="ja-JP" sz="1700" dirty="0" smtClean="0">
                <a:latin typeface="+mj-ea"/>
                <a:ea typeface="+mj-ea"/>
              </a:rPr>
              <a:t>⇒総供給</a:t>
            </a:r>
            <a:r>
              <a:rPr lang="en-US" altLang="ja-JP" sz="1700" i="1" dirty="0" smtClean="0">
                <a:latin typeface="+mj-ea"/>
                <a:ea typeface="+mj-ea"/>
              </a:rPr>
              <a:t>AS</a:t>
            </a:r>
            <a:r>
              <a:rPr lang="ja-JP" altLang="ja-JP" sz="1700" dirty="0" smtClean="0">
                <a:latin typeface="+mj-ea"/>
                <a:ea typeface="+mj-ea"/>
              </a:rPr>
              <a:t>は完全雇用水準</a:t>
            </a:r>
            <a:r>
              <a:rPr lang="en-US" altLang="ja-JP" sz="1700" i="1" dirty="0" smtClean="0">
                <a:latin typeface="+mj-ea"/>
                <a:ea typeface="+mj-ea"/>
              </a:rPr>
              <a:t>Y</a:t>
            </a:r>
            <a:r>
              <a:rPr lang="en-US" altLang="ja-JP" sz="1700" i="1" baseline="-25000" dirty="0" smtClean="0">
                <a:latin typeface="+mj-ea"/>
                <a:ea typeface="+mj-ea"/>
              </a:rPr>
              <a:t>F</a:t>
            </a:r>
            <a:r>
              <a:rPr lang="ja-JP" altLang="ja-JP" sz="1700" dirty="0" smtClean="0">
                <a:latin typeface="+mj-ea"/>
                <a:ea typeface="+mj-ea"/>
              </a:rPr>
              <a:t>までは固定価格で水平の</a:t>
            </a:r>
            <a:endParaRPr lang="en-US" altLang="ja-JP" sz="1700" dirty="0" smtClean="0">
              <a:latin typeface="+mj-ea"/>
              <a:ea typeface="+mj-ea"/>
            </a:endParaRPr>
          </a:p>
          <a:p>
            <a:r>
              <a:rPr lang="ja-JP" altLang="ja-JP" sz="1700" dirty="0" smtClean="0">
                <a:latin typeface="+mj-ea"/>
                <a:ea typeface="+mj-ea"/>
              </a:rPr>
              <a:t>総供給曲線</a:t>
            </a:r>
            <a:r>
              <a:rPr lang="en-US" altLang="ja-JP" sz="1700" i="1" dirty="0" smtClean="0">
                <a:latin typeface="+mj-ea"/>
                <a:ea typeface="+mj-ea"/>
              </a:rPr>
              <a:t>AS</a:t>
            </a:r>
            <a:endParaRPr lang="ja-JP" altLang="ja-JP" sz="1700" dirty="0" smtClean="0">
              <a:latin typeface="+mj-ea"/>
              <a:ea typeface="+mj-ea"/>
            </a:endParaRPr>
          </a:p>
          <a:p>
            <a:r>
              <a:rPr lang="ja-JP" altLang="ja-JP" sz="1700" dirty="0" smtClean="0">
                <a:latin typeface="+mj-ea"/>
                <a:ea typeface="+mj-ea"/>
              </a:rPr>
              <a:t>完全雇用水準</a:t>
            </a:r>
            <a:r>
              <a:rPr lang="en-US" altLang="ja-JP" sz="1700" i="1" dirty="0" smtClean="0">
                <a:latin typeface="+mj-ea"/>
                <a:ea typeface="+mj-ea"/>
              </a:rPr>
              <a:t>Y</a:t>
            </a:r>
            <a:r>
              <a:rPr lang="en-US" altLang="ja-JP" sz="1700" i="1" baseline="-25000" dirty="0" smtClean="0">
                <a:latin typeface="+mj-ea"/>
                <a:ea typeface="+mj-ea"/>
              </a:rPr>
              <a:t>F</a:t>
            </a:r>
            <a:r>
              <a:rPr lang="ja-JP" altLang="ja-JP" sz="1700" dirty="0" smtClean="0">
                <a:latin typeface="+mj-ea"/>
                <a:ea typeface="+mj-ea"/>
              </a:rPr>
              <a:t>にいたってから物価</a:t>
            </a:r>
            <a:r>
              <a:rPr lang="en-US" altLang="ja-JP" sz="1700" i="1" dirty="0" smtClean="0">
                <a:latin typeface="+mj-ea"/>
                <a:ea typeface="+mj-ea"/>
              </a:rPr>
              <a:t>P</a:t>
            </a:r>
            <a:r>
              <a:rPr lang="ja-JP" altLang="ja-JP" sz="1700" dirty="0" smtClean="0">
                <a:latin typeface="+mj-ea"/>
                <a:ea typeface="+mj-ea"/>
              </a:rPr>
              <a:t>が上昇するので右上がり</a:t>
            </a:r>
          </a:p>
          <a:p>
            <a:r>
              <a:rPr lang="ja-JP" altLang="ja-JP" sz="1700" dirty="0" smtClean="0">
                <a:latin typeface="+mj-ea"/>
                <a:ea typeface="+mj-ea"/>
              </a:rPr>
              <a:t>完全雇用に至るまでは</a:t>
            </a:r>
            <a:r>
              <a:rPr lang="ja-JP" altLang="ja-JP" sz="1700" b="1" dirty="0" smtClean="0">
                <a:latin typeface="+mj-ea"/>
                <a:ea typeface="+mj-ea"/>
              </a:rPr>
              <a:t>価格の下方硬直性</a:t>
            </a:r>
            <a:endParaRPr lang="en-US" altLang="ja-JP" sz="1700" b="1" dirty="0" smtClean="0">
              <a:latin typeface="+mj-ea"/>
              <a:ea typeface="+mj-ea"/>
            </a:endParaRPr>
          </a:p>
          <a:p>
            <a:r>
              <a:rPr lang="ja-JP" altLang="ja-JP" sz="1700" dirty="0" smtClean="0">
                <a:latin typeface="+mj-ea"/>
                <a:ea typeface="+mj-ea"/>
              </a:rPr>
              <a:t>（</a:t>
            </a:r>
            <a:r>
              <a:rPr lang="en-US" altLang="ja-JP" sz="1700" dirty="0" smtClean="0">
                <a:latin typeface="+mj-ea"/>
                <a:ea typeface="+mj-ea"/>
              </a:rPr>
              <a:t>downward price rigidity</a:t>
            </a:r>
            <a:r>
              <a:rPr lang="ja-JP" altLang="ja-JP" sz="1700" dirty="0" smtClean="0">
                <a:latin typeface="+mj-ea"/>
                <a:ea typeface="+mj-ea"/>
              </a:rPr>
              <a:t>）があるという。</a:t>
            </a:r>
            <a:endParaRPr lang="en-US" altLang="ja-JP" sz="1700" dirty="0" smtClean="0">
              <a:latin typeface="+mj-ea"/>
              <a:ea typeface="+mj-ea"/>
            </a:endParaRPr>
          </a:p>
          <a:p>
            <a:r>
              <a:rPr lang="en-US" altLang="ja-JP" sz="1700" dirty="0" smtClean="0">
                <a:latin typeface="+mj-ea"/>
                <a:ea typeface="+mj-ea"/>
              </a:rPr>
              <a:t>                                 </a:t>
            </a:r>
            <a:r>
              <a:rPr lang="en-US" altLang="ja-JP" sz="1700" dirty="0" smtClean="0">
                <a:latin typeface="+mj-ea"/>
                <a:ea typeface="+mj-ea"/>
              </a:rPr>
              <a:t>4</a:t>
            </a:r>
            <a:r>
              <a:rPr lang="ja-JP" altLang="ja-JP" sz="1700" dirty="0" smtClean="0">
                <a:latin typeface="+mj-ea"/>
                <a:ea typeface="+mj-ea"/>
              </a:rPr>
              <a:t>－</a:t>
            </a:r>
            <a:r>
              <a:rPr lang="en-US" altLang="ja-JP" sz="1700" dirty="0" smtClean="0">
                <a:latin typeface="+mj-ea"/>
                <a:ea typeface="+mj-ea"/>
              </a:rPr>
              <a:t>2</a:t>
            </a:r>
            <a:r>
              <a:rPr lang="ja-JP" altLang="ja-JP" sz="1700" dirty="0" smtClean="0">
                <a:latin typeface="+mj-ea"/>
                <a:ea typeface="+mj-ea"/>
              </a:rPr>
              <a:t>図　数量調整による均衡所得</a:t>
            </a:r>
            <a:endParaRPr lang="en-US" altLang="ja-JP" sz="1700" dirty="0" smtClean="0">
              <a:latin typeface="+mj-ea"/>
              <a:ea typeface="+mj-ea"/>
            </a:endParaRPr>
          </a:p>
          <a:p>
            <a:pPr>
              <a:buNone/>
            </a:pPr>
            <a:r>
              <a:rPr lang="en-US" altLang="ja-JP" sz="1900" dirty="0" smtClean="0"/>
              <a:t/>
            </a:r>
            <a:br>
              <a:rPr lang="en-US" altLang="ja-JP" sz="1900" dirty="0" smtClean="0"/>
            </a:br>
            <a:endParaRPr lang="en-US" altLang="ja-JP" sz="1900" dirty="0" smtClean="0"/>
          </a:p>
          <a:p>
            <a:pPr>
              <a:buNone/>
            </a:pPr>
            <a:endParaRPr lang="ja-JP" altLang="ja-JP" sz="1800" dirty="0" smtClean="0"/>
          </a:p>
          <a:p>
            <a:endParaRPr lang="ja-JP" altLang="ja-JP" sz="1800" dirty="0"/>
          </a:p>
        </p:txBody>
      </p:sp>
      <p:pic>
        <p:nvPicPr>
          <p:cNvPr id="4" name="図 3"/>
          <p:cNvPicPr/>
          <p:nvPr/>
        </p:nvPicPr>
        <p:blipFill>
          <a:blip r:embed="rId2" cstate="print"/>
          <a:srcRect/>
          <a:stretch>
            <a:fillRect/>
          </a:stretch>
        </p:blipFill>
        <p:spPr bwMode="auto">
          <a:xfrm>
            <a:off x="5796136" y="3284984"/>
            <a:ext cx="3347864" cy="3573016"/>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51520" y="1"/>
            <a:ext cx="8784976" cy="620688"/>
          </a:xfrm>
        </p:spPr>
        <p:txBody>
          <a:bodyPr>
            <a:normAutofit fontScale="90000"/>
          </a:bodyPr>
          <a:lstStyle/>
          <a:p>
            <a:r>
              <a:rPr lang="ja-JP" altLang="ja-JP" sz="1800" b="1" dirty="0" smtClean="0"/>
              <a:t>２</a:t>
            </a:r>
            <a:r>
              <a:rPr lang="en-US" altLang="ja-JP" sz="1800" b="1" dirty="0" smtClean="0"/>
              <a:t>B</a:t>
            </a:r>
            <a:r>
              <a:rPr lang="ja-JP" altLang="ja-JP" sz="1800" b="1" dirty="0" err="1" smtClean="0"/>
              <a:t>．</a:t>
            </a:r>
            <a:r>
              <a:rPr lang="en-US" altLang="ja-JP" sz="1800" b="1" dirty="0" smtClean="0"/>
              <a:t>Equilibrium </a:t>
            </a:r>
            <a:r>
              <a:rPr lang="en-US" altLang="ja-JP" sz="1800" b="1" dirty="0" smtClean="0"/>
              <a:t>Income in  Fixed Price </a:t>
            </a:r>
            <a:r>
              <a:rPr lang="en-US" altLang="ja-JP" sz="1800" b="1" dirty="0" smtClean="0"/>
              <a:t>Economy</a:t>
            </a:r>
            <a:br>
              <a:rPr lang="en-US" altLang="ja-JP" sz="1800" b="1" dirty="0" smtClean="0"/>
            </a:br>
            <a:r>
              <a:rPr lang="ja-JP" altLang="ja-JP" sz="1800" b="1" dirty="0" smtClean="0"/>
              <a:t>固定価格経済における均衡所得</a:t>
            </a:r>
            <a:r>
              <a:rPr lang="en-US" altLang="ja-JP" sz="1800" b="1" dirty="0" smtClean="0"/>
              <a:t> </a:t>
            </a:r>
            <a:endParaRPr lang="ja-JP" altLang="en-US" sz="1800" dirty="0" smtClean="0">
              <a:solidFill>
                <a:schemeClr val="tx1"/>
              </a:solidFill>
              <a:latin typeface="ＭＳ 明朝" pitchFamily="17" charset="-128"/>
              <a:ea typeface="ＭＳ ゴシック" pitchFamily="49" charset="-128"/>
            </a:endParaRPr>
          </a:p>
        </p:txBody>
      </p:sp>
      <p:sp>
        <p:nvSpPr>
          <p:cNvPr id="4099" name="Rectangle 3"/>
          <p:cNvSpPr>
            <a:spLocks noGrp="1" noChangeArrowheads="1"/>
          </p:cNvSpPr>
          <p:nvPr>
            <p:ph idx="1"/>
          </p:nvPr>
        </p:nvSpPr>
        <p:spPr>
          <a:xfrm>
            <a:off x="0" y="548680"/>
            <a:ext cx="9144000" cy="6309320"/>
          </a:xfrm>
        </p:spPr>
        <p:txBody>
          <a:bodyPr>
            <a:noAutofit/>
          </a:bodyPr>
          <a:lstStyle/>
          <a:p>
            <a:pPr>
              <a:buNone/>
            </a:pPr>
            <a:r>
              <a:rPr lang="en-US" altLang="ja-JP" sz="1500" dirty="0" smtClean="0"/>
              <a:t>Production </a:t>
            </a:r>
            <a:r>
              <a:rPr lang="en-US" altLang="ja-JP" sz="1500" dirty="0" smtClean="0"/>
              <a:t>volume is lower than that at equilibrium point </a:t>
            </a:r>
            <a:r>
              <a:rPr lang="en-US" altLang="ja-JP" sz="1500" i="1" dirty="0" smtClean="0"/>
              <a:t>E </a:t>
            </a:r>
            <a:r>
              <a:rPr lang="en-US" altLang="ja-JP" sz="1500" dirty="0" smtClean="0"/>
              <a:t>like point </a:t>
            </a:r>
            <a:r>
              <a:rPr lang="en-US" altLang="ja-JP" sz="1500" i="1" dirty="0" smtClean="0"/>
              <a:t>A</a:t>
            </a:r>
            <a:r>
              <a:rPr lang="en-US" altLang="ja-JP" sz="1500" dirty="0" smtClean="0"/>
              <a:t> ⇒ </a:t>
            </a:r>
            <a:r>
              <a:rPr lang="en-US" altLang="ja-JP" sz="1500" dirty="0" err="1" smtClean="0"/>
              <a:t>Marshallian</a:t>
            </a:r>
            <a:r>
              <a:rPr lang="en-US" altLang="ja-JP" sz="1500" dirty="0" smtClean="0"/>
              <a:t> excess demand price </a:t>
            </a:r>
            <a:r>
              <a:rPr lang="en-US" altLang="ja-JP" sz="1500" i="1" dirty="0" smtClean="0"/>
              <a:t>AD</a:t>
            </a:r>
            <a:r>
              <a:rPr lang="en-US" altLang="ja-JP" sz="1500" i="1" baseline="-25000" dirty="0" smtClean="0"/>
              <a:t>A</a:t>
            </a:r>
            <a:r>
              <a:rPr lang="en-US" altLang="ja-JP" sz="1500" dirty="0" smtClean="0"/>
              <a:t>, stock removal and quantity adjustment work to recover equilibrium point </a:t>
            </a:r>
            <a:r>
              <a:rPr lang="en-US" altLang="ja-JP" sz="1500" i="1" dirty="0" smtClean="0"/>
              <a:t>E</a:t>
            </a:r>
            <a:r>
              <a:rPr lang="en-US" altLang="ja-JP" sz="1500" dirty="0" smtClean="0"/>
              <a:t>.</a:t>
            </a:r>
          </a:p>
          <a:p>
            <a:pPr>
              <a:buNone/>
            </a:pPr>
            <a:r>
              <a:rPr lang="en-US" altLang="ja-JP" sz="1500" dirty="0" smtClean="0"/>
              <a:t>Production volume is higher than that at equilibrium point</a:t>
            </a:r>
            <a:r>
              <a:rPr lang="en-US" altLang="ja-JP" sz="1500" i="1" dirty="0" smtClean="0"/>
              <a:t> E </a:t>
            </a:r>
            <a:r>
              <a:rPr lang="en-US" altLang="ja-JP" sz="1500" dirty="0" smtClean="0"/>
              <a:t>like point </a:t>
            </a:r>
            <a:r>
              <a:rPr lang="en-US" altLang="ja-JP" sz="1500" i="1" dirty="0" smtClean="0"/>
              <a:t>B</a:t>
            </a:r>
            <a:r>
              <a:rPr lang="en-US" altLang="ja-JP" sz="1500" dirty="0" smtClean="0"/>
              <a:t> ⇒ </a:t>
            </a:r>
            <a:r>
              <a:rPr lang="en-US" altLang="ja-JP" sz="1500" dirty="0" err="1" smtClean="0"/>
              <a:t>Marshallian</a:t>
            </a:r>
            <a:r>
              <a:rPr lang="en-US" altLang="ja-JP" sz="1500" dirty="0" smtClean="0"/>
              <a:t> excess supply price </a:t>
            </a:r>
            <a:r>
              <a:rPr lang="en-US" altLang="ja-JP" sz="1500" i="1" dirty="0" smtClean="0"/>
              <a:t>BD</a:t>
            </a:r>
            <a:r>
              <a:rPr lang="en-US" altLang="ja-JP" sz="1500" i="1" baseline="-25000" dirty="0" smtClean="0"/>
              <a:t>B</a:t>
            </a:r>
            <a:r>
              <a:rPr lang="en-US" altLang="ja-JP" sz="1500" dirty="0" smtClean="0"/>
              <a:t>, inventory buildup and quantity adjustment work to recover </a:t>
            </a:r>
            <a:r>
              <a:rPr lang="en-US" altLang="ja-JP" sz="1500" i="1" dirty="0" smtClean="0"/>
              <a:t>E</a:t>
            </a:r>
            <a:r>
              <a:rPr lang="en-US" altLang="ja-JP" sz="1500" dirty="0" smtClean="0"/>
              <a:t>.</a:t>
            </a:r>
          </a:p>
          <a:p>
            <a:pPr>
              <a:buNone/>
            </a:pPr>
            <a:r>
              <a:rPr lang="en-US" altLang="ja-JP" sz="1500" b="1" dirty="0" smtClean="0"/>
              <a:t>Non-</a:t>
            </a:r>
            <a:r>
              <a:rPr lang="en-US" altLang="ja-JP" sz="1500" b="1" dirty="0" err="1" smtClean="0"/>
              <a:t>Walrasian</a:t>
            </a:r>
            <a:r>
              <a:rPr lang="en-US" altLang="ja-JP" sz="1500" b="1" dirty="0" smtClean="0"/>
              <a:t> equilibrium</a:t>
            </a:r>
            <a:r>
              <a:rPr lang="en-US" altLang="ja-JP" sz="1500" dirty="0" smtClean="0"/>
              <a:t>, </a:t>
            </a:r>
            <a:r>
              <a:rPr lang="en-US" altLang="ja-JP" sz="1500" b="1" dirty="0" smtClean="0"/>
              <a:t>Keynesian equilibrium</a:t>
            </a:r>
            <a:r>
              <a:rPr lang="en-US" altLang="ja-JP" sz="1500" dirty="0" smtClean="0"/>
              <a:t>, </a:t>
            </a:r>
            <a:r>
              <a:rPr lang="en-US" altLang="ja-JP" sz="1500" b="1" dirty="0" err="1" smtClean="0"/>
              <a:t>Marshallian</a:t>
            </a:r>
            <a:r>
              <a:rPr lang="en-US" altLang="ja-JP" sz="1500" b="1" dirty="0" smtClean="0"/>
              <a:t> stability condition</a:t>
            </a:r>
          </a:p>
          <a:p>
            <a:pPr>
              <a:buNone/>
            </a:pPr>
            <a:r>
              <a:rPr lang="en-US" altLang="ja-JP" sz="1500" b="1" dirty="0" smtClean="0"/>
              <a:t>Stable convergence to equilibrium point</a:t>
            </a:r>
            <a:r>
              <a:rPr lang="en-US" altLang="ja-JP" sz="1500" dirty="0" smtClean="0"/>
              <a:t> </a:t>
            </a:r>
            <a:r>
              <a:rPr lang="en-US" altLang="ja-JP" sz="1500" i="1" dirty="0" smtClean="0"/>
              <a:t>E</a:t>
            </a:r>
            <a:r>
              <a:rPr lang="en-US" altLang="ja-JP" sz="1500" dirty="0" smtClean="0"/>
              <a:t> by </a:t>
            </a:r>
            <a:r>
              <a:rPr lang="en-US" altLang="ja-JP" sz="1500" b="1" dirty="0" smtClean="0"/>
              <a:t>quantity adjustment in fixed price economy</a:t>
            </a:r>
            <a:r>
              <a:rPr lang="en-US" altLang="ja-JP" sz="1500" dirty="0" smtClean="0"/>
              <a:t>, stable condition is satisfied.</a:t>
            </a:r>
          </a:p>
          <a:p>
            <a:pPr>
              <a:buNone/>
            </a:pPr>
            <a:r>
              <a:rPr lang="en-US" altLang="ja-JP" sz="1500" dirty="0" smtClean="0"/>
              <a:t>Equilibrium national income </a:t>
            </a:r>
            <a:r>
              <a:rPr lang="en-US" altLang="ja-JP" sz="1500" i="1" dirty="0" smtClean="0"/>
              <a:t>Y *</a:t>
            </a:r>
            <a:r>
              <a:rPr lang="en-US" altLang="ja-JP" sz="1500" dirty="0" smtClean="0"/>
              <a:t> under equilibrium price </a:t>
            </a:r>
            <a:r>
              <a:rPr lang="en-US" altLang="ja-JP" sz="1500" i="1" dirty="0" smtClean="0"/>
              <a:t>P *</a:t>
            </a:r>
            <a:r>
              <a:rPr lang="en-US" altLang="ja-JP" sz="1500" dirty="0" smtClean="0"/>
              <a:t> ≠ full-employment national income </a:t>
            </a:r>
            <a:r>
              <a:rPr lang="en-US" altLang="ja-JP" sz="1500" i="1" dirty="0" smtClean="0"/>
              <a:t>Y</a:t>
            </a:r>
            <a:r>
              <a:rPr lang="en-US" altLang="ja-JP" sz="1500" i="1" baseline="-25000" dirty="0" smtClean="0"/>
              <a:t>F </a:t>
            </a:r>
            <a:endParaRPr lang="en-US" altLang="ja-JP" sz="1500" dirty="0" smtClean="0"/>
          </a:p>
          <a:p>
            <a:pPr>
              <a:buNone/>
            </a:pPr>
            <a:r>
              <a:rPr lang="en-US" altLang="ja-JP" sz="1500" dirty="0" smtClean="0"/>
              <a:t>From the aspect of price adjustment, excess supply (</a:t>
            </a:r>
            <a:r>
              <a:rPr lang="en-US" altLang="ja-JP" sz="1500" i="1" dirty="0" smtClean="0"/>
              <a:t>Y</a:t>
            </a:r>
            <a:r>
              <a:rPr lang="en-US" altLang="ja-JP" sz="1500" i="1" baseline="-25000" dirty="0" smtClean="0"/>
              <a:t>F</a:t>
            </a:r>
            <a:r>
              <a:rPr lang="ja-JP" altLang="ja-JP" sz="1500" dirty="0" smtClean="0"/>
              <a:t>－</a:t>
            </a:r>
            <a:r>
              <a:rPr lang="en-US" altLang="ja-JP" sz="1500" i="1" dirty="0" smtClean="0"/>
              <a:t>Y</a:t>
            </a:r>
            <a:r>
              <a:rPr lang="en-US" altLang="ja-JP" sz="1500" dirty="0" smtClean="0"/>
              <a:t>*) remains under </a:t>
            </a:r>
            <a:r>
              <a:rPr lang="en-US" altLang="ja-JP" sz="1500" i="1" dirty="0" smtClean="0"/>
              <a:t>P</a:t>
            </a:r>
            <a:r>
              <a:rPr lang="en-US" altLang="ja-JP" sz="1500" dirty="0" smtClean="0"/>
              <a:t>* </a:t>
            </a:r>
          </a:p>
          <a:p>
            <a:pPr>
              <a:buNone/>
            </a:pPr>
            <a:r>
              <a:rPr lang="en-US" altLang="ja-JP" sz="1500" dirty="0" smtClean="0"/>
              <a:t>Supply and demand are unbalanced. This excess supply is an excess supply of labor = unemployment</a:t>
            </a:r>
          </a:p>
          <a:p>
            <a:pPr>
              <a:buNone/>
            </a:pPr>
            <a:r>
              <a:rPr lang="en-US" altLang="ja-JP" sz="1500" dirty="0" smtClean="0"/>
              <a:t>Keynes called an </a:t>
            </a:r>
            <a:r>
              <a:rPr lang="en-US" altLang="ja-JP" sz="1500" b="1" dirty="0" smtClean="0"/>
              <a:t>under-employment equilibrium</a:t>
            </a:r>
            <a:r>
              <a:rPr lang="en-US" altLang="ja-JP" sz="1500" dirty="0" smtClean="0"/>
              <a:t>, point </a:t>
            </a:r>
            <a:r>
              <a:rPr lang="en-US" altLang="ja-JP" sz="1500" i="1" dirty="0" smtClean="0"/>
              <a:t>F</a:t>
            </a:r>
            <a:r>
              <a:rPr lang="en-US" altLang="ja-JP" sz="1500" dirty="0" smtClean="0"/>
              <a:t> is a </a:t>
            </a:r>
            <a:r>
              <a:rPr lang="en-US" altLang="ja-JP" sz="1500" b="1" dirty="0" smtClean="0"/>
              <a:t>full-employment </a:t>
            </a:r>
            <a:r>
              <a:rPr lang="en-US" altLang="ja-JP" sz="1500" b="1" dirty="0" smtClean="0"/>
              <a:t>equilibrium</a:t>
            </a:r>
          </a:p>
          <a:p>
            <a:r>
              <a:rPr lang="ja-JP" altLang="ja-JP" sz="1500" dirty="0" smtClean="0">
                <a:latin typeface="+mj-ea"/>
                <a:ea typeface="+mj-ea"/>
              </a:rPr>
              <a:t>生産量が</a:t>
            </a:r>
            <a:r>
              <a:rPr lang="en-US" altLang="ja-JP" sz="1500" i="1" dirty="0" smtClean="0">
                <a:latin typeface="+mj-ea"/>
                <a:ea typeface="+mj-ea"/>
              </a:rPr>
              <a:t>A</a:t>
            </a:r>
            <a:r>
              <a:rPr lang="ja-JP" altLang="ja-JP" sz="1500" dirty="0" smtClean="0">
                <a:latin typeface="+mj-ea"/>
                <a:ea typeface="+mj-ea"/>
              </a:rPr>
              <a:t>点のように均衡点</a:t>
            </a:r>
            <a:r>
              <a:rPr lang="en-US" altLang="ja-JP" sz="1500" i="1" dirty="0" smtClean="0">
                <a:latin typeface="+mj-ea"/>
                <a:ea typeface="+mj-ea"/>
              </a:rPr>
              <a:t>E</a:t>
            </a:r>
            <a:r>
              <a:rPr lang="ja-JP" altLang="ja-JP" sz="1500" dirty="0" smtClean="0">
                <a:latin typeface="+mj-ea"/>
                <a:ea typeface="+mj-ea"/>
              </a:rPr>
              <a:t>より少ない水準⇒マーシャル流の超過需要価格</a:t>
            </a:r>
            <a:r>
              <a:rPr lang="en-US" altLang="ja-JP" sz="1500" i="1" dirty="0" smtClean="0">
                <a:latin typeface="+mj-ea"/>
                <a:ea typeface="+mj-ea"/>
              </a:rPr>
              <a:t>AD</a:t>
            </a:r>
            <a:r>
              <a:rPr lang="en-US" altLang="ja-JP" sz="1500" i="1" baseline="-25000" dirty="0" smtClean="0">
                <a:latin typeface="+mj-ea"/>
                <a:ea typeface="+mj-ea"/>
              </a:rPr>
              <a:t>A</a:t>
            </a:r>
            <a:r>
              <a:rPr lang="ja-JP" altLang="ja-JP" sz="1500" dirty="0" err="1" smtClean="0">
                <a:latin typeface="+mj-ea"/>
                <a:ea typeface="+mj-ea"/>
              </a:rPr>
              <a:t>、</a:t>
            </a:r>
            <a:r>
              <a:rPr lang="ja-JP" altLang="ja-JP" sz="1500" dirty="0" smtClean="0">
                <a:latin typeface="+mj-ea"/>
                <a:ea typeface="+mj-ea"/>
              </a:rPr>
              <a:t>在庫取り崩し、数量調整が働いて均衡点</a:t>
            </a:r>
            <a:r>
              <a:rPr lang="en-US" altLang="ja-JP" sz="1500" i="1" dirty="0" smtClean="0">
                <a:latin typeface="+mj-ea"/>
                <a:ea typeface="+mj-ea"/>
              </a:rPr>
              <a:t>E</a:t>
            </a:r>
            <a:r>
              <a:rPr lang="ja-JP" altLang="ja-JP" sz="1500" dirty="0" smtClean="0">
                <a:latin typeface="+mj-ea"/>
                <a:ea typeface="+mj-ea"/>
              </a:rPr>
              <a:t>を回復</a:t>
            </a:r>
          </a:p>
          <a:p>
            <a:r>
              <a:rPr lang="ja-JP" altLang="ja-JP" sz="1500" dirty="0" smtClean="0">
                <a:latin typeface="+mj-ea"/>
                <a:ea typeface="+mj-ea"/>
              </a:rPr>
              <a:t>生産量が</a:t>
            </a:r>
            <a:r>
              <a:rPr lang="en-US" altLang="ja-JP" sz="1500" i="1" dirty="0" smtClean="0">
                <a:latin typeface="+mj-ea"/>
                <a:ea typeface="+mj-ea"/>
              </a:rPr>
              <a:t>B</a:t>
            </a:r>
            <a:r>
              <a:rPr lang="ja-JP" altLang="ja-JP" sz="1500" dirty="0" smtClean="0">
                <a:latin typeface="+mj-ea"/>
                <a:ea typeface="+mj-ea"/>
              </a:rPr>
              <a:t>点のように均衡点</a:t>
            </a:r>
            <a:r>
              <a:rPr lang="en-US" altLang="ja-JP" sz="1500" i="1" dirty="0" smtClean="0">
                <a:latin typeface="+mj-ea"/>
                <a:ea typeface="+mj-ea"/>
              </a:rPr>
              <a:t>E</a:t>
            </a:r>
            <a:r>
              <a:rPr lang="ja-JP" altLang="ja-JP" sz="1500" dirty="0" smtClean="0">
                <a:latin typeface="+mj-ea"/>
                <a:ea typeface="+mj-ea"/>
              </a:rPr>
              <a:t>より多い水準⇒マーシャル流の超過供給価格</a:t>
            </a:r>
            <a:r>
              <a:rPr lang="en-US" altLang="ja-JP" sz="1500" i="1" dirty="0" smtClean="0">
                <a:latin typeface="+mj-ea"/>
                <a:ea typeface="+mj-ea"/>
              </a:rPr>
              <a:t>BD</a:t>
            </a:r>
            <a:r>
              <a:rPr lang="en-US" altLang="ja-JP" sz="1500" i="1" baseline="-25000" dirty="0" smtClean="0">
                <a:latin typeface="+mj-ea"/>
                <a:ea typeface="+mj-ea"/>
              </a:rPr>
              <a:t>B</a:t>
            </a:r>
            <a:r>
              <a:rPr lang="ja-JP" altLang="ja-JP" sz="1500" dirty="0" err="1" smtClean="0">
                <a:latin typeface="+mj-ea"/>
                <a:ea typeface="+mj-ea"/>
              </a:rPr>
              <a:t>、</a:t>
            </a:r>
            <a:r>
              <a:rPr lang="ja-JP" altLang="ja-JP" sz="1500" dirty="0" smtClean="0">
                <a:latin typeface="+mj-ea"/>
                <a:ea typeface="+mj-ea"/>
              </a:rPr>
              <a:t>在庫積み増し、数量調整が働いて</a:t>
            </a:r>
            <a:r>
              <a:rPr lang="en-US" altLang="ja-JP" sz="1500" dirty="0" smtClean="0">
                <a:latin typeface="+mj-ea"/>
                <a:ea typeface="+mj-ea"/>
              </a:rPr>
              <a:t>E</a:t>
            </a:r>
            <a:r>
              <a:rPr lang="ja-JP" altLang="ja-JP" sz="1500" dirty="0" smtClean="0">
                <a:latin typeface="+mj-ea"/>
                <a:ea typeface="+mj-ea"/>
              </a:rPr>
              <a:t>を回復</a:t>
            </a:r>
          </a:p>
          <a:p>
            <a:r>
              <a:rPr lang="ja-JP" altLang="ja-JP" sz="1500" b="1" dirty="0" smtClean="0">
                <a:latin typeface="+mj-ea"/>
                <a:ea typeface="+mj-ea"/>
              </a:rPr>
              <a:t>非ワルラス的均衡</a:t>
            </a:r>
            <a:r>
              <a:rPr lang="ja-JP" altLang="ja-JP" sz="1500" dirty="0" smtClean="0">
                <a:latin typeface="+mj-ea"/>
                <a:ea typeface="+mj-ea"/>
              </a:rPr>
              <a:t>（</a:t>
            </a:r>
            <a:r>
              <a:rPr lang="en-US" altLang="ja-JP" sz="1500" dirty="0" smtClean="0">
                <a:latin typeface="+mj-ea"/>
                <a:ea typeface="+mj-ea"/>
              </a:rPr>
              <a:t>non-</a:t>
            </a:r>
            <a:r>
              <a:rPr lang="en-US" altLang="ja-JP" sz="1500" dirty="0" err="1" smtClean="0">
                <a:latin typeface="+mj-ea"/>
                <a:ea typeface="+mj-ea"/>
              </a:rPr>
              <a:t>Walrasian</a:t>
            </a:r>
            <a:r>
              <a:rPr lang="en-US" altLang="ja-JP" sz="1500" dirty="0" smtClean="0">
                <a:latin typeface="+mj-ea"/>
                <a:ea typeface="+mj-ea"/>
              </a:rPr>
              <a:t> equilibrium</a:t>
            </a:r>
            <a:r>
              <a:rPr lang="ja-JP" altLang="ja-JP" sz="1500" dirty="0" smtClean="0">
                <a:latin typeface="+mj-ea"/>
                <a:ea typeface="+mj-ea"/>
              </a:rPr>
              <a:t>）、</a:t>
            </a:r>
            <a:r>
              <a:rPr lang="ja-JP" altLang="ja-JP" sz="1500" b="1" dirty="0" smtClean="0">
                <a:latin typeface="+mj-ea"/>
                <a:ea typeface="+mj-ea"/>
              </a:rPr>
              <a:t>ケインズ均衡</a:t>
            </a:r>
            <a:r>
              <a:rPr lang="ja-JP" altLang="ja-JP" sz="1500" dirty="0" smtClean="0">
                <a:latin typeface="+mj-ea"/>
                <a:ea typeface="+mj-ea"/>
              </a:rPr>
              <a:t>（</a:t>
            </a:r>
            <a:r>
              <a:rPr lang="en-US" altLang="ja-JP" sz="1500" dirty="0" smtClean="0">
                <a:latin typeface="+mj-ea"/>
                <a:ea typeface="+mj-ea"/>
              </a:rPr>
              <a:t>Keynesian equilibrium</a:t>
            </a:r>
            <a:r>
              <a:rPr lang="ja-JP" altLang="ja-JP" sz="1500" dirty="0" smtClean="0">
                <a:latin typeface="+mj-ea"/>
                <a:ea typeface="+mj-ea"/>
              </a:rPr>
              <a:t>）、</a:t>
            </a:r>
            <a:r>
              <a:rPr lang="ja-JP" altLang="ja-JP" sz="1500" b="1" dirty="0" smtClean="0">
                <a:latin typeface="+mj-ea"/>
                <a:ea typeface="+mj-ea"/>
              </a:rPr>
              <a:t>マーシャルの安定条件</a:t>
            </a:r>
            <a:endParaRPr lang="en-US" altLang="ja-JP" sz="1500" b="1" dirty="0" smtClean="0">
              <a:latin typeface="+mj-ea"/>
              <a:ea typeface="+mj-ea"/>
            </a:endParaRPr>
          </a:p>
          <a:p>
            <a:r>
              <a:rPr lang="ja-JP" altLang="ja-JP" sz="1500" dirty="0" smtClean="0">
                <a:latin typeface="+mj-ea"/>
                <a:ea typeface="+mj-ea"/>
              </a:rPr>
              <a:t>固定価格経済での数量調整により均衡点</a:t>
            </a:r>
            <a:r>
              <a:rPr lang="en-US" altLang="ja-JP" sz="1500" i="1" dirty="0" smtClean="0">
                <a:latin typeface="+mj-ea"/>
                <a:ea typeface="+mj-ea"/>
              </a:rPr>
              <a:t>E</a:t>
            </a:r>
            <a:r>
              <a:rPr lang="ja-JP" altLang="ja-JP" sz="1500" dirty="0" smtClean="0">
                <a:latin typeface="+mj-ea"/>
                <a:ea typeface="+mj-ea"/>
              </a:rPr>
              <a:t>に安定的に収束、安定条件は満足</a:t>
            </a:r>
          </a:p>
          <a:p>
            <a:r>
              <a:rPr lang="ja-JP" altLang="ja-JP" sz="1500" dirty="0" smtClean="0">
                <a:latin typeface="+mj-ea"/>
                <a:ea typeface="+mj-ea"/>
              </a:rPr>
              <a:t>均衡物価</a:t>
            </a:r>
            <a:r>
              <a:rPr lang="en-US" altLang="ja-JP" sz="1500" i="1" dirty="0" smtClean="0">
                <a:latin typeface="+mj-ea"/>
                <a:ea typeface="+mj-ea"/>
              </a:rPr>
              <a:t>P</a:t>
            </a:r>
            <a:r>
              <a:rPr lang="en-US" altLang="ja-JP" sz="1500" dirty="0" smtClean="0">
                <a:latin typeface="+mj-ea"/>
                <a:ea typeface="+mj-ea"/>
              </a:rPr>
              <a:t>*</a:t>
            </a:r>
            <a:r>
              <a:rPr lang="ja-JP" altLang="ja-JP" sz="1500" dirty="0" smtClean="0">
                <a:latin typeface="+mj-ea"/>
                <a:ea typeface="+mj-ea"/>
              </a:rPr>
              <a:t>のもとでの均衡国民所得</a:t>
            </a:r>
            <a:r>
              <a:rPr lang="en-US" altLang="ja-JP" sz="1500" i="1" dirty="0" smtClean="0">
                <a:latin typeface="+mj-ea"/>
                <a:ea typeface="+mj-ea"/>
              </a:rPr>
              <a:t>Y</a:t>
            </a:r>
            <a:r>
              <a:rPr lang="en-US" altLang="ja-JP" sz="1500" dirty="0" smtClean="0">
                <a:latin typeface="+mj-ea"/>
                <a:ea typeface="+mj-ea"/>
              </a:rPr>
              <a:t>*</a:t>
            </a:r>
            <a:r>
              <a:rPr lang="ja-JP" altLang="ja-JP" sz="1500" dirty="0" smtClean="0">
                <a:latin typeface="+mj-ea"/>
                <a:ea typeface="+mj-ea"/>
              </a:rPr>
              <a:t>は≠完全雇用国民所得</a:t>
            </a:r>
            <a:r>
              <a:rPr lang="en-US" altLang="ja-JP" sz="1500" i="1" dirty="0" smtClean="0">
                <a:latin typeface="+mj-ea"/>
                <a:ea typeface="+mj-ea"/>
              </a:rPr>
              <a:t>Y</a:t>
            </a:r>
            <a:r>
              <a:rPr lang="en-US" altLang="ja-JP" sz="1500" i="1" baseline="-25000" dirty="0" smtClean="0">
                <a:latin typeface="+mj-ea"/>
                <a:ea typeface="+mj-ea"/>
              </a:rPr>
              <a:t>F</a:t>
            </a:r>
            <a:endParaRPr lang="ja-JP" altLang="ja-JP" sz="1500" dirty="0" smtClean="0">
              <a:latin typeface="+mj-ea"/>
              <a:ea typeface="+mj-ea"/>
            </a:endParaRPr>
          </a:p>
          <a:p>
            <a:r>
              <a:rPr lang="ja-JP" altLang="ja-JP" sz="1500" dirty="0" smtClean="0">
                <a:latin typeface="+mj-ea"/>
                <a:ea typeface="+mj-ea"/>
              </a:rPr>
              <a:t>価格調整の側面から見ると、</a:t>
            </a:r>
            <a:r>
              <a:rPr lang="en-US" altLang="ja-JP" sz="1500" i="1" dirty="0" smtClean="0">
                <a:latin typeface="+mj-ea"/>
                <a:ea typeface="+mj-ea"/>
              </a:rPr>
              <a:t>P</a:t>
            </a:r>
            <a:r>
              <a:rPr lang="en-US" altLang="ja-JP" sz="1500" dirty="0" smtClean="0">
                <a:latin typeface="+mj-ea"/>
                <a:ea typeface="+mj-ea"/>
              </a:rPr>
              <a:t>*</a:t>
            </a:r>
            <a:r>
              <a:rPr lang="ja-JP" altLang="ja-JP" sz="1500" dirty="0" smtClean="0">
                <a:latin typeface="+mj-ea"/>
                <a:ea typeface="+mj-ea"/>
              </a:rPr>
              <a:t>のもとで超過供給（</a:t>
            </a:r>
            <a:r>
              <a:rPr lang="en-US" altLang="ja-JP" sz="1500" i="1" dirty="0" smtClean="0">
                <a:latin typeface="+mj-ea"/>
                <a:ea typeface="+mj-ea"/>
              </a:rPr>
              <a:t>Y</a:t>
            </a:r>
            <a:r>
              <a:rPr lang="en-US" altLang="ja-JP" sz="1500" i="1" baseline="-25000" dirty="0" smtClean="0">
                <a:latin typeface="+mj-ea"/>
                <a:ea typeface="+mj-ea"/>
              </a:rPr>
              <a:t>F</a:t>
            </a:r>
            <a:r>
              <a:rPr lang="ja-JP" altLang="ja-JP" sz="1500" dirty="0" smtClean="0">
                <a:latin typeface="+mj-ea"/>
                <a:ea typeface="+mj-ea"/>
              </a:rPr>
              <a:t>－</a:t>
            </a:r>
            <a:r>
              <a:rPr lang="en-US" altLang="ja-JP" sz="1500" i="1" dirty="0" smtClean="0">
                <a:latin typeface="+mj-ea"/>
                <a:ea typeface="+mj-ea"/>
              </a:rPr>
              <a:t>Y</a:t>
            </a:r>
            <a:r>
              <a:rPr lang="en-US" altLang="ja-JP" sz="1500" dirty="0" smtClean="0">
                <a:latin typeface="+mj-ea"/>
                <a:ea typeface="+mj-ea"/>
              </a:rPr>
              <a:t>*</a:t>
            </a:r>
            <a:r>
              <a:rPr lang="ja-JP" altLang="ja-JP" sz="1500" dirty="0" smtClean="0">
                <a:latin typeface="+mj-ea"/>
                <a:ea typeface="+mj-ea"/>
              </a:rPr>
              <a:t>）が残ったまま</a:t>
            </a:r>
          </a:p>
          <a:p>
            <a:r>
              <a:rPr lang="ja-JP" altLang="ja-JP" sz="1500" dirty="0" smtClean="0">
                <a:latin typeface="+mj-ea"/>
                <a:ea typeface="+mj-ea"/>
              </a:rPr>
              <a:t>需給は不均衡。この超過供給は労働の超過供給＝失業</a:t>
            </a:r>
          </a:p>
          <a:p>
            <a:r>
              <a:rPr lang="ja-JP" altLang="ja-JP" sz="1500" dirty="0" smtClean="0">
                <a:latin typeface="+mj-ea"/>
                <a:ea typeface="+mj-ea"/>
              </a:rPr>
              <a:t>ケインズは</a:t>
            </a:r>
            <a:r>
              <a:rPr lang="ja-JP" altLang="ja-JP" sz="1500" b="1" dirty="0" smtClean="0">
                <a:latin typeface="+mj-ea"/>
                <a:ea typeface="+mj-ea"/>
              </a:rPr>
              <a:t>不完全雇用均衡</a:t>
            </a:r>
            <a:r>
              <a:rPr lang="ja-JP" altLang="ja-JP" sz="1500" dirty="0" smtClean="0">
                <a:latin typeface="+mj-ea"/>
                <a:ea typeface="+mj-ea"/>
              </a:rPr>
              <a:t>（</a:t>
            </a:r>
            <a:r>
              <a:rPr lang="en-US" altLang="ja-JP" sz="1500" dirty="0" smtClean="0">
                <a:latin typeface="+mj-ea"/>
                <a:ea typeface="+mj-ea"/>
              </a:rPr>
              <a:t>under-employment equilibrium</a:t>
            </a:r>
            <a:r>
              <a:rPr lang="ja-JP" altLang="ja-JP" sz="1500" dirty="0" smtClean="0">
                <a:latin typeface="+mj-ea"/>
                <a:ea typeface="+mj-ea"/>
              </a:rPr>
              <a:t>）、</a:t>
            </a:r>
            <a:r>
              <a:rPr lang="en-US" altLang="ja-JP" sz="1500" i="1" dirty="0" smtClean="0">
                <a:latin typeface="+mj-ea"/>
                <a:ea typeface="+mj-ea"/>
              </a:rPr>
              <a:t>F</a:t>
            </a:r>
            <a:r>
              <a:rPr lang="ja-JP" altLang="ja-JP" sz="1500" dirty="0" smtClean="0">
                <a:latin typeface="+mj-ea"/>
                <a:ea typeface="+mj-ea"/>
              </a:rPr>
              <a:t>点は</a:t>
            </a:r>
            <a:r>
              <a:rPr lang="ja-JP" altLang="ja-JP" sz="1500" b="1" dirty="0" smtClean="0">
                <a:latin typeface="+mj-ea"/>
                <a:ea typeface="+mj-ea"/>
              </a:rPr>
              <a:t>完全雇用均衡</a:t>
            </a:r>
            <a:r>
              <a:rPr lang="ja-JP" altLang="ja-JP" sz="1500" dirty="0" smtClean="0">
                <a:latin typeface="+mj-ea"/>
                <a:ea typeface="+mj-ea"/>
              </a:rPr>
              <a:t>（</a:t>
            </a:r>
            <a:r>
              <a:rPr lang="en-US" altLang="ja-JP" sz="1500" dirty="0" smtClean="0">
                <a:latin typeface="+mj-ea"/>
                <a:ea typeface="+mj-ea"/>
              </a:rPr>
              <a:t>full-employment equilibrium</a:t>
            </a:r>
            <a:r>
              <a:rPr lang="ja-JP" altLang="ja-JP" sz="1500" dirty="0" smtClean="0">
                <a:latin typeface="+mj-ea"/>
                <a:ea typeface="+mj-ea"/>
              </a:rPr>
              <a:t>）</a:t>
            </a:r>
          </a:p>
          <a:p>
            <a:pPr>
              <a:buNone/>
            </a:pPr>
            <a:endParaRPr lang="ja-JP" altLang="ja-JP" sz="15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1"/>
            <a:ext cx="7772400" cy="620688"/>
          </a:xfrm>
        </p:spPr>
        <p:txBody>
          <a:bodyPr>
            <a:normAutofit fontScale="90000"/>
          </a:bodyPr>
          <a:lstStyle/>
          <a:p>
            <a:r>
              <a:rPr lang="ja-JP" altLang="ja-JP" sz="2000" b="1" dirty="0" smtClean="0"/>
              <a:t>３</a:t>
            </a:r>
            <a:r>
              <a:rPr lang="ja-JP" altLang="en-US" sz="2000" b="1" dirty="0" smtClean="0"/>
              <a:t>．</a:t>
            </a:r>
            <a:r>
              <a:rPr lang="en-US" altLang="ja-JP" sz="2000" b="1" dirty="0" smtClean="0"/>
              <a:t>Flexible </a:t>
            </a:r>
            <a:r>
              <a:rPr lang="en-US" altLang="ja-JP" sz="2000" b="1" dirty="0" smtClean="0"/>
              <a:t>Price Economy vs. Fixed Price </a:t>
            </a:r>
            <a:r>
              <a:rPr lang="en-US" altLang="ja-JP" sz="2000" b="1" dirty="0" smtClean="0"/>
              <a:t>Economy</a:t>
            </a:r>
            <a:br>
              <a:rPr lang="en-US" altLang="ja-JP" sz="2000" b="1" dirty="0" smtClean="0"/>
            </a:br>
            <a:r>
              <a:rPr lang="ja-JP" altLang="ja-JP" sz="2000" b="1" dirty="0" smtClean="0"/>
              <a:t>伸縮価格経済か固定価格経済か </a:t>
            </a:r>
            <a:endParaRPr lang="ja-JP" altLang="en-US" sz="2000" dirty="0" smtClean="0">
              <a:solidFill>
                <a:schemeClr val="tx1"/>
              </a:solidFill>
              <a:latin typeface="ＭＳ 明朝" pitchFamily="17" charset="-128"/>
              <a:ea typeface="ＭＳ ゴシック" pitchFamily="49" charset="-128"/>
            </a:endParaRPr>
          </a:p>
        </p:txBody>
      </p:sp>
      <p:sp>
        <p:nvSpPr>
          <p:cNvPr id="5123" name="Rectangle 3"/>
          <p:cNvSpPr>
            <a:spLocks noGrp="1" noChangeArrowheads="1"/>
          </p:cNvSpPr>
          <p:nvPr>
            <p:ph idx="1"/>
          </p:nvPr>
        </p:nvSpPr>
        <p:spPr>
          <a:xfrm>
            <a:off x="0" y="620688"/>
            <a:ext cx="9144000" cy="6120680"/>
          </a:xfrm>
        </p:spPr>
        <p:txBody>
          <a:bodyPr>
            <a:normAutofit fontScale="85000" lnSpcReduction="20000"/>
          </a:bodyPr>
          <a:lstStyle/>
          <a:p>
            <a:pPr>
              <a:buNone/>
            </a:pPr>
            <a:r>
              <a:rPr lang="en-US" altLang="ja-JP" sz="1900" dirty="0" smtClean="0"/>
              <a:t>Keynesian </a:t>
            </a:r>
            <a:r>
              <a:rPr lang="en-US" altLang="ja-JP" sz="1900" dirty="0" smtClean="0"/>
              <a:t>assumption = price adjustment by flexible prices does not work sufficiently during recession, and </a:t>
            </a:r>
            <a:r>
              <a:rPr lang="en-US" altLang="ja-JP" sz="1900" b="1" dirty="0" smtClean="0"/>
              <a:t>prices are downward rigid at least in the short run</a:t>
            </a:r>
            <a:r>
              <a:rPr lang="en-US" altLang="ja-JP" sz="1900" dirty="0" smtClean="0"/>
              <a:t>, so quantity adjustment works under fixed price economy </a:t>
            </a:r>
          </a:p>
          <a:p>
            <a:pPr>
              <a:buNone/>
            </a:pPr>
            <a:r>
              <a:rPr lang="en-US" altLang="ja-JP" sz="1900" dirty="0" smtClean="0"/>
              <a:t>In the age when monthly data of consumer price index can not be obtained, it can not be verified.</a:t>
            </a:r>
          </a:p>
          <a:p>
            <a:pPr>
              <a:buNone/>
            </a:pPr>
            <a:r>
              <a:rPr lang="en-US" altLang="ja-JP" sz="1900" dirty="0" smtClean="0"/>
              <a:t>Figure 14-3 shows the rate of change in monthly consumer price index since 1971 compared with the same month in the previous year in Japan. </a:t>
            </a:r>
          </a:p>
          <a:p>
            <a:pPr>
              <a:buNone/>
            </a:pPr>
            <a:r>
              <a:rPr lang="en-US" altLang="ja-JP" sz="1900" dirty="0" smtClean="0"/>
              <a:t>There is </a:t>
            </a:r>
            <a:r>
              <a:rPr lang="en-US" altLang="ja-JP" sz="1900" b="1" dirty="0" smtClean="0"/>
              <a:t>no time when the inflation rate is zero percent </a:t>
            </a:r>
            <a:r>
              <a:rPr lang="en-US" altLang="ja-JP" sz="1900" dirty="0" smtClean="0"/>
              <a:t>and it can be regarded as a fixed price in the short run within at least one year in the past 40 years.</a:t>
            </a:r>
            <a:br>
              <a:rPr lang="en-US" altLang="ja-JP" sz="1900" dirty="0" smtClean="0"/>
            </a:br>
            <a:r>
              <a:rPr lang="en-US" altLang="ja-JP" sz="1900" dirty="0" smtClean="0"/>
              <a:t>Fig. 14-3 Consumer price inflation rate (compared with the same month of the previous year) 1971 </a:t>
            </a:r>
            <a:r>
              <a:rPr lang="en-US" altLang="ja-JP" sz="1900" dirty="0" smtClean="0"/>
              <a:t>– </a:t>
            </a:r>
            <a:r>
              <a:rPr lang="en-US" altLang="ja-JP" sz="1900" dirty="0" smtClean="0"/>
              <a:t>2011</a:t>
            </a:r>
            <a:endParaRPr lang="ja-JP" altLang="ja-JP" sz="1900" dirty="0" smtClean="0"/>
          </a:p>
          <a:p>
            <a:r>
              <a:rPr lang="ja-JP" altLang="ja-JP" sz="1900" dirty="0" smtClean="0">
                <a:latin typeface="+mj-ea"/>
                <a:ea typeface="+mj-ea"/>
              </a:rPr>
              <a:t>ケインジアン</a:t>
            </a:r>
            <a:r>
              <a:rPr lang="ja-JP" altLang="ja-JP" sz="1900" dirty="0" smtClean="0">
                <a:latin typeface="+mj-ea"/>
                <a:ea typeface="+mj-ea"/>
              </a:rPr>
              <a:t>の仮定＝不況時は伸縮価格による価格調整</a:t>
            </a:r>
            <a:endParaRPr lang="en-US" altLang="ja-JP" sz="1900" dirty="0" smtClean="0">
              <a:latin typeface="+mj-ea"/>
              <a:ea typeface="+mj-ea"/>
            </a:endParaRPr>
          </a:p>
          <a:p>
            <a:r>
              <a:rPr lang="ja-JP" altLang="ja-JP" sz="1900" dirty="0" smtClean="0">
                <a:latin typeface="+mj-ea"/>
                <a:ea typeface="+mj-ea"/>
              </a:rPr>
              <a:t>が十分に働かず、少なくとも</a:t>
            </a:r>
            <a:r>
              <a:rPr lang="ja-JP" altLang="ja-JP" sz="1900" b="1" dirty="0" smtClean="0">
                <a:latin typeface="+mj-ea"/>
                <a:ea typeface="+mj-ea"/>
              </a:rPr>
              <a:t>短期的には価格が下方硬直</a:t>
            </a:r>
            <a:endParaRPr lang="en-US" altLang="ja-JP" sz="1900" b="1" dirty="0" smtClean="0">
              <a:latin typeface="+mj-ea"/>
              <a:ea typeface="+mj-ea"/>
            </a:endParaRPr>
          </a:p>
          <a:p>
            <a:r>
              <a:rPr lang="ja-JP" altLang="ja-JP" sz="1900" b="1" dirty="0" smtClean="0">
                <a:latin typeface="+mj-ea"/>
                <a:ea typeface="+mj-ea"/>
              </a:rPr>
              <a:t>性</a:t>
            </a:r>
            <a:r>
              <a:rPr lang="ja-JP" altLang="ja-JP" sz="1900" dirty="0" smtClean="0">
                <a:latin typeface="+mj-ea"/>
                <a:ea typeface="+mj-ea"/>
              </a:rPr>
              <a:t>を持つ</a:t>
            </a:r>
            <a:r>
              <a:rPr lang="ja-JP" altLang="en-US" sz="1900" dirty="0" smtClean="0">
                <a:latin typeface="+mj-ea"/>
                <a:ea typeface="+mj-ea"/>
              </a:rPr>
              <a:t>ので</a:t>
            </a:r>
            <a:r>
              <a:rPr lang="ja-JP" altLang="ja-JP" sz="1900" dirty="0" smtClean="0">
                <a:latin typeface="+mj-ea"/>
                <a:ea typeface="+mj-ea"/>
              </a:rPr>
              <a:t>、数量調整の固定価格経済</a:t>
            </a:r>
          </a:p>
          <a:p>
            <a:r>
              <a:rPr lang="ja-JP" altLang="ja-JP" sz="1900" dirty="0" smtClean="0">
                <a:latin typeface="+mj-ea"/>
                <a:ea typeface="+mj-ea"/>
              </a:rPr>
              <a:t>消費者物価指数などの月次のデータが入手できない時</a:t>
            </a:r>
            <a:endParaRPr lang="en-US" altLang="ja-JP" sz="1900" dirty="0" smtClean="0">
              <a:latin typeface="+mj-ea"/>
              <a:ea typeface="+mj-ea"/>
            </a:endParaRPr>
          </a:p>
          <a:p>
            <a:r>
              <a:rPr lang="ja-JP" altLang="ja-JP" sz="1900" dirty="0" smtClean="0">
                <a:latin typeface="+mj-ea"/>
                <a:ea typeface="+mj-ea"/>
              </a:rPr>
              <a:t>代には、検証できない</a:t>
            </a:r>
          </a:p>
          <a:p>
            <a:r>
              <a:rPr lang="ja-JP" altLang="ja-JP" sz="1900" dirty="0" smtClean="0">
                <a:latin typeface="+mj-ea"/>
                <a:ea typeface="+mj-ea"/>
              </a:rPr>
              <a:t>日本の月次の消費者物価指数を調べる、</a:t>
            </a:r>
            <a:r>
              <a:rPr lang="en-US" altLang="ja-JP" sz="1900" dirty="0" smtClean="0">
                <a:latin typeface="+mj-ea"/>
                <a:ea typeface="+mj-ea"/>
              </a:rPr>
              <a:t>1971</a:t>
            </a:r>
            <a:r>
              <a:rPr lang="ja-JP" altLang="ja-JP" sz="1900" dirty="0" smtClean="0">
                <a:latin typeface="+mj-ea"/>
                <a:ea typeface="+mj-ea"/>
              </a:rPr>
              <a:t>年以降の</a:t>
            </a:r>
            <a:endParaRPr lang="en-US" altLang="ja-JP" sz="1900" dirty="0" smtClean="0">
              <a:latin typeface="+mj-ea"/>
              <a:ea typeface="+mj-ea"/>
            </a:endParaRPr>
          </a:p>
          <a:p>
            <a:r>
              <a:rPr lang="ja-JP" altLang="ja-JP" sz="1900" dirty="0" smtClean="0">
                <a:latin typeface="+mj-ea"/>
                <a:ea typeface="+mj-ea"/>
              </a:rPr>
              <a:t>消費者物価指数の前年同月比の変化率を図示、</a:t>
            </a:r>
            <a:r>
              <a:rPr lang="en-US" altLang="ja-JP" sz="1900" dirty="0" smtClean="0">
                <a:latin typeface="+mj-ea"/>
                <a:ea typeface="+mj-ea"/>
              </a:rPr>
              <a:t>14-3</a:t>
            </a:r>
            <a:r>
              <a:rPr lang="ja-JP" altLang="ja-JP" sz="1900" dirty="0" smtClean="0">
                <a:latin typeface="+mj-ea"/>
                <a:ea typeface="+mj-ea"/>
              </a:rPr>
              <a:t>図。</a:t>
            </a:r>
            <a:endParaRPr lang="en-US" altLang="ja-JP" sz="1900" dirty="0" smtClean="0">
              <a:latin typeface="+mj-ea"/>
              <a:ea typeface="+mj-ea"/>
            </a:endParaRPr>
          </a:p>
          <a:p>
            <a:r>
              <a:rPr lang="ja-JP" altLang="ja-JP" sz="1900" b="1" dirty="0" smtClean="0">
                <a:latin typeface="+mj-ea"/>
                <a:ea typeface="+mj-ea"/>
              </a:rPr>
              <a:t>過去</a:t>
            </a:r>
            <a:r>
              <a:rPr lang="en-US" altLang="ja-JP" sz="1900" b="1" dirty="0" smtClean="0">
                <a:latin typeface="+mj-ea"/>
                <a:ea typeface="+mj-ea"/>
              </a:rPr>
              <a:t>40</a:t>
            </a:r>
            <a:r>
              <a:rPr lang="ja-JP" altLang="ja-JP" sz="1900" b="1" dirty="0" smtClean="0">
                <a:latin typeface="+mj-ea"/>
                <a:ea typeface="+mj-ea"/>
              </a:rPr>
              <a:t>年間で少なくとも</a:t>
            </a:r>
            <a:r>
              <a:rPr lang="en-US" altLang="ja-JP" sz="1900" b="1" dirty="0" smtClean="0">
                <a:latin typeface="+mj-ea"/>
                <a:ea typeface="+mj-ea"/>
              </a:rPr>
              <a:t>1</a:t>
            </a:r>
            <a:r>
              <a:rPr lang="ja-JP" altLang="ja-JP" sz="1900" b="1" dirty="0" smtClean="0">
                <a:latin typeface="+mj-ea"/>
                <a:ea typeface="+mj-ea"/>
              </a:rPr>
              <a:t>年以内の短期において物価上</a:t>
            </a:r>
            <a:endParaRPr lang="en-US" altLang="ja-JP" sz="1900" b="1" dirty="0" smtClean="0">
              <a:latin typeface="+mj-ea"/>
              <a:ea typeface="+mj-ea"/>
            </a:endParaRPr>
          </a:p>
          <a:p>
            <a:r>
              <a:rPr lang="ja-JP" altLang="ja-JP" sz="1900" b="1" dirty="0" smtClean="0">
                <a:latin typeface="+mj-ea"/>
                <a:ea typeface="+mj-ea"/>
              </a:rPr>
              <a:t>昇率がゼロ％で固定価格と見なせるような時期は存在し</a:t>
            </a:r>
            <a:endParaRPr lang="en-US" altLang="ja-JP" sz="1900" b="1" dirty="0" smtClean="0">
              <a:latin typeface="+mj-ea"/>
              <a:ea typeface="+mj-ea"/>
            </a:endParaRPr>
          </a:p>
          <a:p>
            <a:r>
              <a:rPr lang="ja-JP" altLang="ja-JP" sz="1900" b="1" dirty="0" smtClean="0">
                <a:latin typeface="+mj-ea"/>
                <a:ea typeface="+mj-ea"/>
              </a:rPr>
              <a:t>ない。</a:t>
            </a:r>
            <a:endParaRPr lang="en-US" altLang="ja-JP" sz="1900" b="1" dirty="0" smtClean="0">
              <a:latin typeface="+mj-ea"/>
              <a:ea typeface="+mj-ea"/>
            </a:endParaRPr>
          </a:p>
          <a:p>
            <a:pPr>
              <a:buNone/>
            </a:pPr>
            <a:r>
              <a:rPr lang="ja-JP" altLang="ja-JP" sz="1900" dirty="0" smtClean="0">
                <a:latin typeface="+mj-ea"/>
                <a:ea typeface="+mj-ea"/>
              </a:rPr>
              <a:t>　</a:t>
            </a:r>
            <a:r>
              <a:rPr lang="en-US" altLang="ja-JP" sz="1900" dirty="0" smtClean="0">
                <a:latin typeface="+mj-ea"/>
                <a:ea typeface="+mj-ea"/>
              </a:rPr>
              <a:t>14-3</a:t>
            </a:r>
            <a:r>
              <a:rPr lang="ja-JP" altLang="ja-JP" sz="1900" dirty="0" smtClean="0">
                <a:latin typeface="+mj-ea"/>
                <a:ea typeface="+mj-ea"/>
              </a:rPr>
              <a:t>図　消費者物価上昇率（前年同月比）</a:t>
            </a:r>
            <a:r>
              <a:rPr lang="en-US" altLang="ja-JP" sz="1900" dirty="0" smtClean="0">
                <a:latin typeface="+mj-ea"/>
                <a:ea typeface="+mj-ea"/>
              </a:rPr>
              <a:t>1971</a:t>
            </a:r>
            <a:r>
              <a:rPr lang="ja-JP" altLang="ja-JP" sz="1900" dirty="0" smtClean="0">
                <a:latin typeface="+mj-ea"/>
                <a:ea typeface="+mj-ea"/>
              </a:rPr>
              <a:t>～</a:t>
            </a:r>
            <a:r>
              <a:rPr lang="en-US" altLang="ja-JP" sz="1900" dirty="0" smtClean="0">
                <a:latin typeface="+mj-ea"/>
                <a:ea typeface="+mj-ea"/>
              </a:rPr>
              <a:t>2011</a:t>
            </a:r>
            <a:r>
              <a:rPr lang="ja-JP" altLang="ja-JP" sz="1900" dirty="0" smtClean="0">
                <a:latin typeface="+mj-ea"/>
                <a:ea typeface="+mj-ea"/>
              </a:rPr>
              <a:t>年</a:t>
            </a:r>
          </a:p>
          <a:p>
            <a:pPr algn="just" eaLnBrk="1" hangingPunct="1">
              <a:buNone/>
            </a:pPr>
            <a:endParaRPr lang="en-US" altLang="ja-JP" sz="1900" dirty="0" smtClean="0">
              <a:latin typeface="+mj-ea"/>
              <a:ea typeface="+mj-ea"/>
            </a:endParaRPr>
          </a:p>
          <a:p>
            <a:pPr algn="just" eaLnBrk="1" hangingPunct="1">
              <a:buNone/>
            </a:pPr>
            <a:endParaRPr lang="en-US" altLang="ja-JP" sz="1800" dirty="0" smtClean="0"/>
          </a:p>
          <a:p>
            <a:pPr algn="just" eaLnBrk="1" hangingPunct="1">
              <a:buNone/>
            </a:pPr>
            <a:r>
              <a:rPr lang="ja-JP" altLang="en-US" sz="1800" dirty="0" smtClean="0"/>
              <a:t>　　　　　　　　</a:t>
            </a:r>
            <a:endParaRPr lang="ja-JP" altLang="ja-JP" sz="1800" dirty="0" smtClean="0"/>
          </a:p>
          <a:p>
            <a:pPr algn="just" eaLnBrk="1" hangingPunct="1">
              <a:buFontTx/>
              <a:buNone/>
            </a:pPr>
            <a:endParaRPr lang="ja-JP" altLang="en-US" sz="1800" dirty="0" smtClean="0">
              <a:ea typeface="ＭＳ 明朝" pitchFamily="17" charset="-128"/>
            </a:endParaRPr>
          </a:p>
        </p:txBody>
      </p:sp>
      <p:pic>
        <p:nvPicPr>
          <p:cNvPr id="7" name="図 6"/>
          <p:cNvPicPr/>
          <p:nvPr/>
        </p:nvPicPr>
        <p:blipFill>
          <a:blip r:embed="rId2" cstate="print"/>
          <a:srcRect/>
          <a:stretch>
            <a:fillRect/>
          </a:stretch>
        </p:blipFill>
        <p:spPr bwMode="auto">
          <a:xfrm>
            <a:off x="5364088" y="3501008"/>
            <a:ext cx="3779912" cy="3356992"/>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1"/>
            <a:ext cx="7772400" cy="620688"/>
          </a:xfrm>
        </p:spPr>
        <p:txBody>
          <a:bodyPr>
            <a:normAutofit fontScale="90000"/>
          </a:bodyPr>
          <a:lstStyle/>
          <a:p>
            <a:r>
              <a:rPr lang="ja-JP" altLang="ja-JP" sz="2000" b="1" dirty="0" smtClean="0"/>
              <a:t>３</a:t>
            </a:r>
            <a:r>
              <a:rPr lang="en-US" altLang="ja-JP" sz="2000" b="1" dirty="0" smtClean="0"/>
              <a:t>B</a:t>
            </a:r>
            <a:r>
              <a:rPr lang="ja-JP" altLang="en-US" sz="2000" b="1" dirty="0" err="1" smtClean="0"/>
              <a:t>．</a:t>
            </a:r>
            <a:r>
              <a:rPr lang="en-US" altLang="ja-JP" sz="2000" b="1" dirty="0" smtClean="0"/>
              <a:t>Flexible </a:t>
            </a:r>
            <a:r>
              <a:rPr lang="en-US" altLang="ja-JP" sz="2000" b="1" dirty="0" smtClean="0"/>
              <a:t>Price Economy vs. Fixed Price </a:t>
            </a:r>
            <a:r>
              <a:rPr lang="en-US" altLang="ja-JP" sz="2000" b="1" dirty="0" smtClean="0"/>
              <a:t>Economy</a:t>
            </a:r>
            <a:br>
              <a:rPr lang="en-US" altLang="ja-JP" sz="2000" b="1" dirty="0" smtClean="0"/>
            </a:br>
            <a:r>
              <a:rPr lang="ja-JP" altLang="ja-JP" sz="2000" b="1" dirty="0" smtClean="0"/>
              <a:t>伸縮価格経済か固定価格経済か </a:t>
            </a:r>
            <a:endParaRPr lang="ja-JP" altLang="en-US" sz="2000" dirty="0" smtClean="0">
              <a:solidFill>
                <a:schemeClr val="tx1"/>
              </a:solidFill>
              <a:latin typeface="ＭＳ 明朝" pitchFamily="17" charset="-128"/>
              <a:ea typeface="ＭＳ ゴシック" pitchFamily="49" charset="-128"/>
            </a:endParaRPr>
          </a:p>
        </p:txBody>
      </p:sp>
      <p:sp>
        <p:nvSpPr>
          <p:cNvPr id="5123" name="Rectangle 3"/>
          <p:cNvSpPr>
            <a:spLocks noGrp="1" noChangeArrowheads="1"/>
          </p:cNvSpPr>
          <p:nvPr>
            <p:ph idx="1"/>
          </p:nvPr>
        </p:nvSpPr>
        <p:spPr>
          <a:xfrm>
            <a:off x="0" y="692696"/>
            <a:ext cx="9144000" cy="5860504"/>
          </a:xfrm>
        </p:spPr>
        <p:txBody>
          <a:bodyPr/>
          <a:lstStyle/>
          <a:p>
            <a:pPr>
              <a:buNone/>
            </a:pPr>
            <a:r>
              <a:rPr lang="en-US" altLang="ja-JP" sz="1800" dirty="0" smtClean="0"/>
              <a:t>The </a:t>
            </a:r>
            <a:r>
              <a:rPr lang="en-US" altLang="ja-JP" sz="1800" dirty="0" smtClean="0"/>
              <a:t>lowest rate of change in consumer price index is 2004. Its 12 months average rate of change is 0.029%, almost zero%. </a:t>
            </a:r>
          </a:p>
          <a:p>
            <a:pPr>
              <a:buNone/>
            </a:pPr>
            <a:r>
              <a:rPr lang="en-US" altLang="ja-JP" sz="1800" dirty="0" smtClean="0"/>
              <a:t>However, </a:t>
            </a:r>
            <a:r>
              <a:rPr lang="en-US" altLang="ja-JP" sz="1800" b="1" dirty="0" smtClean="0"/>
              <a:t>monthly rates of change can not be regarded as fixed price</a:t>
            </a:r>
            <a:r>
              <a:rPr lang="en-US" altLang="ja-JP" sz="1800" dirty="0" smtClean="0"/>
              <a:t>, because they changed every month between -0.5% and 0.8%.</a:t>
            </a:r>
            <a:br>
              <a:rPr lang="en-US" altLang="ja-JP" sz="1800" dirty="0" smtClean="0"/>
            </a:br>
            <a:r>
              <a:rPr lang="en-US" altLang="ja-JP" sz="1800" dirty="0" smtClean="0"/>
              <a:t>14-4 Fig. Consumer price inflation rate (year-on-year comparison) </a:t>
            </a:r>
            <a:r>
              <a:rPr lang="en-US" altLang="ja-JP" sz="1800" dirty="0" smtClean="0"/>
              <a:t>2004</a:t>
            </a:r>
          </a:p>
          <a:p>
            <a:r>
              <a:rPr lang="ja-JP" altLang="ja-JP" sz="1800" dirty="0" smtClean="0">
                <a:latin typeface="+mj-ea"/>
                <a:ea typeface="+mj-ea"/>
              </a:rPr>
              <a:t>消費者物価変化率が最も小さい</a:t>
            </a:r>
            <a:r>
              <a:rPr lang="en-US" altLang="ja-JP" sz="1800" dirty="0" smtClean="0">
                <a:latin typeface="+mj-ea"/>
                <a:ea typeface="+mj-ea"/>
              </a:rPr>
              <a:t>2004</a:t>
            </a:r>
            <a:r>
              <a:rPr lang="ja-JP" altLang="ja-JP" sz="1800" dirty="0" smtClean="0">
                <a:latin typeface="+mj-ea"/>
                <a:ea typeface="+mj-ea"/>
              </a:rPr>
              <a:t>年、</a:t>
            </a:r>
            <a:r>
              <a:rPr lang="en-US" altLang="ja-JP" sz="1800" dirty="0" smtClean="0">
                <a:latin typeface="+mj-ea"/>
                <a:ea typeface="+mj-ea"/>
              </a:rPr>
              <a:t>12</a:t>
            </a:r>
            <a:r>
              <a:rPr lang="ja-JP" altLang="ja-JP" sz="1800" dirty="0" smtClean="0">
                <a:latin typeface="+mj-ea"/>
                <a:ea typeface="+mj-ea"/>
              </a:rPr>
              <a:t>ヶ月の平均物価変化率は</a:t>
            </a:r>
            <a:r>
              <a:rPr lang="en-US" altLang="ja-JP" sz="1800" dirty="0" smtClean="0">
                <a:latin typeface="+mj-ea"/>
                <a:ea typeface="+mj-ea"/>
              </a:rPr>
              <a:t>0.029</a:t>
            </a:r>
            <a:r>
              <a:rPr lang="ja-JP" altLang="ja-JP" sz="1800" dirty="0" smtClean="0">
                <a:latin typeface="+mj-ea"/>
                <a:ea typeface="+mj-ea"/>
              </a:rPr>
              <a:t>％とほぼゼロ％。しかし月ごとの変化率は、－</a:t>
            </a:r>
            <a:r>
              <a:rPr lang="en-US" altLang="ja-JP" sz="1800" dirty="0" smtClean="0">
                <a:latin typeface="+mj-ea"/>
                <a:ea typeface="+mj-ea"/>
              </a:rPr>
              <a:t>0.5</a:t>
            </a:r>
            <a:r>
              <a:rPr lang="ja-JP" altLang="ja-JP" sz="1800" dirty="0" smtClean="0">
                <a:latin typeface="+mj-ea"/>
                <a:ea typeface="+mj-ea"/>
              </a:rPr>
              <a:t>％から</a:t>
            </a:r>
            <a:r>
              <a:rPr lang="en-US" altLang="ja-JP" sz="1800" dirty="0" smtClean="0">
                <a:latin typeface="+mj-ea"/>
                <a:ea typeface="+mj-ea"/>
              </a:rPr>
              <a:t>0.8</a:t>
            </a:r>
            <a:r>
              <a:rPr lang="ja-JP" altLang="ja-JP" sz="1800" dirty="0" smtClean="0">
                <a:latin typeface="+mj-ea"/>
                <a:ea typeface="+mj-ea"/>
              </a:rPr>
              <a:t>％の間で毎月変化、固定価格と見なすことはできない。</a:t>
            </a:r>
            <a:endParaRPr lang="en-US" altLang="ja-JP" sz="1800" dirty="0" smtClean="0">
              <a:latin typeface="+mj-ea"/>
              <a:ea typeface="+mj-ea"/>
            </a:endParaRPr>
          </a:p>
          <a:p>
            <a:r>
              <a:rPr lang="ja-JP" altLang="ja-JP" sz="1800" dirty="0" smtClean="0">
                <a:latin typeface="+mj-ea"/>
                <a:ea typeface="+mj-ea"/>
              </a:rPr>
              <a:t>　</a:t>
            </a:r>
            <a:r>
              <a:rPr lang="en-US" altLang="ja-JP" sz="1800" dirty="0" smtClean="0">
                <a:latin typeface="+mj-ea"/>
                <a:ea typeface="+mj-ea"/>
              </a:rPr>
              <a:t>14-4</a:t>
            </a:r>
            <a:r>
              <a:rPr lang="ja-JP" altLang="ja-JP" sz="1800" dirty="0" smtClean="0">
                <a:latin typeface="+mj-ea"/>
                <a:ea typeface="+mj-ea"/>
              </a:rPr>
              <a:t>図　消費者物価上昇率（前年同月比）</a:t>
            </a:r>
            <a:r>
              <a:rPr lang="en-US" altLang="ja-JP" sz="1800" dirty="0" smtClean="0">
                <a:latin typeface="+mj-ea"/>
                <a:ea typeface="+mj-ea"/>
              </a:rPr>
              <a:t>2004</a:t>
            </a:r>
            <a:r>
              <a:rPr lang="ja-JP" altLang="ja-JP" sz="1800" dirty="0" smtClean="0">
                <a:latin typeface="+mj-ea"/>
                <a:ea typeface="+mj-ea"/>
              </a:rPr>
              <a:t>年</a:t>
            </a:r>
            <a:endParaRPr lang="en-US" altLang="ja-JP" sz="1800" dirty="0" smtClean="0">
              <a:latin typeface="+mj-ea"/>
              <a:ea typeface="+mj-ea"/>
            </a:endParaRPr>
          </a:p>
          <a:p>
            <a:pPr>
              <a:buNone/>
            </a:pPr>
            <a:endParaRPr lang="ja-JP" altLang="ja-JP" sz="1800" dirty="0" smtClean="0"/>
          </a:p>
          <a:p>
            <a:endParaRPr lang="ja-JP" altLang="ja-JP" sz="1800" dirty="0" smtClean="0"/>
          </a:p>
          <a:p>
            <a:endParaRPr lang="ja-JP" altLang="ja-JP" sz="1800" dirty="0"/>
          </a:p>
        </p:txBody>
      </p:sp>
      <p:graphicFrame>
        <p:nvGraphicFramePr>
          <p:cNvPr id="5" name="グラフ 4"/>
          <p:cNvGraphicFramePr/>
          <p:nvPr/>
        </p:nvGraphicFramePr>
        <p:xfrm>
          <a:off x="3995936" y="3429000"/>
          <a:ext cx="5046413" cy="331763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51520" y="1"/>
            <a:ext cx="8206680" cy="548680"/>
          </a:xfrm>
        </p:spPr>
        <p:txBody>
          <a:bodyPr>
            <a:normAutofit fontScale="90000"/>
          </a:bodyPr>
          <a:lstStyle/>
          <a:p>
            <a:r>
              <a:rPr lang="ja-JP" altLang="ja-JP" sz="2000" b="1" dirty="0" smtClean="0"/>
              <a:t>４</a:t>
            </a:r>
            <a:r>
              <a:rPr lang="en-US" altLang="ja-JP" sz="2000" b="1" dirty="0" smtClean="0"/>
              <a:t>. Determination </a:t>
            </a:r>
            <a:r>
              <a:rPr lang="en-US" altLang="ja-JP" sz="2000" b="1" dirty="0" smtClean="0"/>
              <a:t>of Equilibrium Income by 45 degree </a:t>
            </a:r>
            <a:r>
              <a:rPr lang="en-US" altLang="ja-JP" sz="2000" b="1" dirty="0" smtClean="0"/>
              <a:t>Line</a:t>
            </a:r>
            <a:br>
              <a:rPr lang="en-US" altLang="ja-JP" sz="2000" b="1" dirty="0" smtClean="0"/>
            </a:br>
            <a:r>
              <a:rPr lang="en-US" altLang="ja-JP" sz="2000" b="1" dirty="0" smtClean="0"/>
              <a:t>45</a:t>
            </a:r>
            <a:r>
              <a:rPr lang="ja-JP" altLang="ja-JP" sz="2000" b="1" dirty="0" smtClean="0"/>
              <a:t>度線による均衡所得の決定</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6147" name="Rectangle 3"/>
          <p:cNvSpPr>
            <a:spLocks noGrp="1" noChangeArrowheads="1"/>
          </p:cNvSpPr>
          <p:nvPr>
            <p:ph idx="1"/>
          </p:nvPr>
        </p:nvSpPr>
        <p:spPr>
          <a:xfrm>
            <a:off x="0" y="476672"/>
            <a:ext cx="9144000" cy="6381328"/>
          </a:xfrm>
        </p:spPr>
        <p:txBody>
          <a:bodyPr>
            <a:noAutofit/>
          </a:bodyPr>
          <a:lstStyle/>
          <a:p>
            <a:pPr algn="just">
              <a:buNone/>
            </a:pPr>
            <a:r>
              <a:rPr lang="en-US" altLang="ja-JP" sz="1600" dirty="0" smtClean="0"/>
              <a:t>Equilibrium </a:t>
            </a:r>
            <a:r>
              <a:rPr lang="en-US" altLang="ja-JP" sz="1600" dirty="0" smtClean="0"/>
              <a:t>in macro product market </a:t>
            </a:r>
            <a:r>
              <a:rPr lang="ja-JP" altLang="en-US" sz="1600" dirty="0" smtClean="0"/>
              <a:t>　　</a:t>
            </a:r>
            <a:r>
              <a:rPr lang="en-US" altLang="ja-JP" sz="1600" i="1" dirty="0" smtClean="0"/>
              <a:t> AD</a:t>
            </a:r>
            <a:r>
              <a:rPr lang="ja-JP" altLang="ja-JP" sz="1600" dirty="0" smtClean="0"/>
              <a:t>＝</a:t>
            </a:r>
            <a:r>
              <a:rPr lang="en-US" altLang="ja-JP" sz="1600" i="1" dirty="0" smtClean="0"/>
              <a:t>C</a:t>
            </a:r>
            <a:r>
              <a:rPr lang="ja-JP" altLang="ja-JP" sz="1600" dirty="0" smtClean="0"/>
              <a:t>＋</a:t>
            </a:r>
            <a:r>
              <a:rPr lang="en-US" altLang="ja-JP" sz="1600" i="1" dirty="0" smtClean="0"/>
              <a:t>I</a:t>
            </a:r>
            <a:r>
              <a:rPr lang="ja-JP" altLang="ja-JP" sz="1600" dirty="0" smtClean="0"/>
              <a:t>＝</a:t>
            </a:r>
            <a:r>
              <a:rPr lang="en-US" altLang="ja-JP" sz="1600" i="1" dirty="0" smtClean="0"/>
              <a:t>Y</a:t>
            </a:r>
            <a:endParaRPr lang="en-US" altLang="ja-JP" sz="1600" dirty="0" smtClean="0"/>
          </a:p>
          <a:p>
            <a:pPr algn="just">
              <a:buNone/>
            </a:pPr>
            <a:r>
              <a:rPr lang="en-US" altLang="ja-JP" sz="1600" dirty="0" smtClean="0"/>
              <a:t>In the absolute income hypothesis, the consumption function is </a:t>
            </a:r>
            <a:r>
              <a:rPr lang="en-US" altLang="ja-JP" sz="1600" i="1" dirty="0" smtClean="0"/>
              <a:t>C</a:t>
            </a:r>
            <a:r>
              <a:rPr lang="ja-JP" altLang="ja-JP" sz="1600" dirty="0" smtClean="0"/>
              <a:t>＝</a:t>
            </a:r>
            <a:r>
              <a:rPr lang="en-US" altLang="ja-JP" sz="1600" i="1" dirty="0" smtClean="0"/>
              <a:t>C</a:t>
            </a:r>
            <a:r>
              <a:rPr lang="ja-JP" altLang="ja-JP" sz="1600" dirty="0" smtClean="0"/>
              <a:t>（</a:t>
            </a:r>
            <a:r>
              <a:rPr lang="en-US" altLang="ja-JP" sz="1600" i="1" dirty="0" smtClean="0"/>
              <a:t>Y</a:t>
            </a:r>
            <a:r>
              <a:rPr lang="ja-JP" altLang="ja-JP" sz="1600" dirty="0" smtClean="0"/>
              <a:t>）＝</a:t>
            </a:r>
            <a:r>
              <a:rPr lang="en-US" altLang="ja-JP" sz="1600" i="1" dirty="0" smtClean="0"/>
              <a:t>a</a:t>
            </a:r>
            <a:r>
              <a:rPr lang="ja-JP" altLang="ja-JP" sz="1600" dirty="0" smtClean="0"/>
              <a:t>＋</a:t>
            </a:r>
            <a:r>
              <a:rPr lang="en-US" altLang="ja-JP" sz="1600" i="1" dirty="0" err="1" smtClean="0"/>
              <a:t>cY</a:t>
            </a:r>
            <a:endParaRPr lang="en-US" altLang="ja-JP" sz="1600" dirty="0" smtClean="0"/>
          </a:p>
          <a:p>
            <a:pPr algn="just">
              <a:buNone/>
            </a:pPr>
            <a:r>
              <a:rPr lang="en-US" altLang="ja-JP" sz="1600" dirty="0" smtClean="0"/>
              <a:t>The marginal propensity to consume c is 0 &lt;c &lt;1, the slope of the consumption function is less than 1.</a:t>
            </a:r>
          </a:p>
          <a:p>
            <a:pPr algn="just">
              <a:buNone/>
            </a:pPr>
            <a:r>
              <a:rPr lang="en-US" altLang="ja-JP" sz="1600" dirty="0" smtClean="0"/>
              <a:t>Investment </a:t>
            </a:r>
            <a:r>
              <a:rPr lang="en-US" altLang="ja-JP" sz="1600" i="1" dirty="0" smtClean="0"/>
              <a:t>I</a:t>
            </a:r>
            <a:r>
              <a:rPr lang="en-US" altLang="ja-JP" sz="1600" dirty="0" smtClean="0"/>
              <a:t> is</a:t>
            </a:r>
            <a:r>
              <a:rPr lang="ja-JP" altLang="en-US" sz="1600" dirty="0" smtClean="0"/>
              <a:t> </a:t>
            </a:r>
            <a:r>
              <a:rPr lang="en-US" altLang="ja-JP" sz="1600" b="1" dirty="0" smtClean="0"/>
              <a:t>independent investment </a:t>
            </a:r>
            <a:r>
              <a:rPr lang="en-US" altLang="ja-JP" sz="1600" dirty="0" smtClean="0"/>
              <a:t>that does not depend on national income </a:t>
            </a:r>
            <a:r>
              <a:rPr lang="en-US" altLang="ja-JP" sz="1600" i="1" dirty="0" smtClean="0"/>
              <a:t>Y</a:t>
            </a:r>
            <a:r>
              <a:rPr lang="en-US" altLang="ja-JP" sz="1600" dirty="0" smtClean="0"/>
              <a:t> ⇒ Horizontal investment curve </a:t>
            </a:r>
            <a:r>
              <a:rPr lang="en-US" altLang="ja-JP" sz="1600" i="1" dirty="0" smtClean="0"/>
              <a:t>I</a:t>
            </a:r>
          </a:p>
          <a:p>
            <a:pPr algn="just">
              <a:buNone/>
            </a:pPr>
            <a:r>
              <a:rPr lang="en-US" altLang="ja-JP" sz="1600" dirty="0" smtClean="0"/>
              <a:t>Aggregate demand that is a sum of consumption and investment= Aggregate demand curve </a:t>
            </a:r>
            <a:r>
              <a:rPr lang="en-US" altLang="ja-JP" sz="1600" i="1" dirty="0" smtClean="0"/>
              <a:t>AD</a:t>
            </a:r>
            <a:r>
              <a:rPr lang="en-US" altLang="ja-JP" sz="1600" dirty="0" smtClean="0"/>
              <a:t> which shifts consumption curve </a:t>
            </a:r>
            <a:r>
              <a:rPr lang="en-US" altLang="ja-JP" sz="1600" i="1" dirty="0" smtClean="0"/>
              <a:t>C </a:t>
            </a:r>
            <a:r>
              <a:rPr lang="en-US" altLang="ja-JP" sz="1600" dirty="0" smtClean="0"/>
              <a:t>by the amount of independent investment</a:t>
            </a:r>
            <a:r>
              <a:rPr lang="en-US" altLang="ja-JP" sz="1600" i="1" dirty="0" smtClean="0"/>
              <a:t> I </a:t>
            </a:r>
          </a:p>
          <a:p>
            <a:pPr algn="just">
              <a:buNone/>
            </a:pPr>
            <a:r>
              <a:rPr lang="en-US" altLang="ja-JP" sz="1600" dirty="0" smtClean="0"/>
              <a:t>On </a:t>
            </a:r>
            <a:r>
              <a:rPr lang="en-US" altLang="ja-JP" sz="1600" b="1" dirty="0" smtClean="0"/>
              <a:t>45 degree line </a:t>
            </a:r>
            <a:r>
              <a:rPr lang="en-US" altLang="ja-JP" sz="1600" dirty="0" smtClean="0"/>
              <a:t>devised by P. A. Samuelson, always </a:t>
            </a:r>
            <a:r>
              <a:rPr lang="en-US" altLang="ja-JP" sz="1600" b="1" dirty="0" smtClean="0"/>
              <a:t>aggregate demand </a:t>
            </a:r>
            <a:r>
              <a:rPr lang="en-US" altLang="ja-JP" sz="1600" b="1" i="1" dirty="0" smtClean="0"/>
              <a:t>AD</a:t>
            </a:r>
            <a:r>
              <a:rPr lang="en-US" altLang="ja-JP" sz="1600" b="1" dirty="0" smtClean="0"/>
              <a:t> = aggregate Supply </a:t>
            </a:r>
            <a:r>
              <a:rPr lang="en-US" altLang="ja-JP" sz="1600" b="1" i="1" dirty="0" smtClean="0"/>
              <a:t>AS</a:t>
            </a:r>
            <a:r>
              <a:rPr lang="en-US" altLang="ja-JP" sz="1600" b="1" dirty="0" smtClean="0"/>
              <a:t>=Y  </a:t>
            </a:r>
            <a:r>
              <a:rPr lang="en-US" altLang="ja-JP" sz="1600" dirty="0" smtClean="0"/>
              <a:t>Therefore</a:t>
            </a:r>
            <a:r>
              <a:rPr lang="en-US" altLang="ja-JP" sz="1600" dirty="0" smtClean="0"/>
              <a:t>, at the intersection point </a:t>
            </a:r>
            <a:r>
              <a:rPr lang="en-US" altLang="ja-JP" sz="1600" i="1" dirty="0" smtClean="0"/>
              <a:t>E</a:t>
            </a:r>
            <a:r>
              <a:rPr lang="en-US" altLang="ja-JP" sz="1600" dirty="0" smtClean="0"/>
              <a:t> of aggregate demand curve </a:t>
            </a:r>
            <a:r>
              <a:rPr lang="en-US" altLang="ja-JP" sz="1600" i="1" dirty="0" smtClean="0"/>
              <a:t>AD</a:t>
            </a:r>
            <a:r>
              <a:rPr lang="en-US" altLang="ja-JP" sz="1600" dirty="0" smtClean="0"/>
              <a:t> and the 45 degree line, aggregate demand </a:t>
            </a:r>
            <a:r>
              <a:rPr lang="en-US" altLang="ja-JP" sz="1600" i="1" dirty="0" smtClean="0"/>
              <a:t>AD</a:t>
            </a:r>
            <a:r>
              <a:rPr lang="en-US" altLang="ja-JP" sz="1600" dirty="0" smtClean="0"/>
              <a:t> = aggregate supply </a:t>
            </a:r>
            <a:r>
              <a:rPr lang="en-US" altLang="ja-JP" sz="1600" i="1" dirty="0" smtClean="0"/>
              <a:t>Y</a:t>
            </a:r>
          </a:p>
          <a:p>
            <a:pPr algn="just">
              <a:buNone/>
            </a:pPr>
            <a:r>
              <a:rPr lang="en-US" altLang="ja-JP" sz="1600" dirty="0" smtClean="0"/>
              <a:t>⇒ </a:t>
            </a:r>
            <a:r>
              <a:rPr lang="en-US" altLang="ja-JP" sz="1600" b="1" dirty="0" smtClean="0"/>
              <a:t>equilibrium national income = equilibrium aggregate supply </a:t>
            </a:r>
            <a:r>
              <a:rPr lang="en-US" altLang="ja-JP" sz="1600" b="1" i="1" dirty="0" smtClean="0"/>
              <a:t>Y *</a:t>
            </a:r>
          </a:p>
          <a:p>
            <a:pPr algn="just">
              <a:buNone/>
            </a:pPr>
            <a:r>
              <a:rPr lang="en-US" altLang="ja-JP" sz="1600" dirty="0" smtClean="0"/>
              <a:t>14-5 Figure 45, Equilibrium Income by 45  degree </a:t>
            </a:r>
            <a:r>
              <a:rPr lang="en-US" altLang="ja-JP" sz="1600" dirty="0" smtClean="0"/>
              <a:t>Line</a:t>
            </a:r>
          </a:p>
          <a:p>
            <a:r>
              <a:rPr lang="ja-JP" altLang="ja-JP" sz="1400" dirty="0" smtClean="0">
                <a:latin typeface="+mj-ea"/>
                <a:ea typeface="+mj-ea"/>
              </a:rPr>
              <a:t>マクロの生産物市場における均衡　　</a:t>
            </a:r>
            <a:r>
              <a:rPr lang="en-US" altLang="ja-JP" sz="1400" i="1" dirty="0" smtClean="0">
                <a:latin typeface="+mj-ea"/>
                <a:ea typeface="+mj-ea"/>
              </a:rPr>
              <a:t>AD</a:t>
            </a:r>
            <a:r>
              <a:rPr lang="ja-JP" altLang="ja-JP" sz="1400" dirty="0" smtClean="0">
                <a:latin typeface="+mj-ea"/>
                <a:ea typeface="+mj-ea"/>
              </a:rPr>
              <a:t>＝</a:t>
            </a:r>
            <a:r>
              <a:rPr lang="en-US" altLang="ja-JP" sz="1400" i="1" dirty="0" smtClean="0">
                <a:latin typeface="+mj-ea"/>
                <a:ea typeface="+mj-ea"/>
              </a:rPr>
              <a:t>C</a:t>
            </a:r>
            <a:r>
              <a:rPr lang="ja-JP" altLang="ja-JP" sz="1400" dirty="0" smtClean="0">
                <a:latin typeface="+mj-ea"/>
                <a:ea typeface="+mj-ea"/>
              </a:rPr>
              <a:t>＋</a:t>
            </a:r>
            <a:r>
              <a:rPr lang="en-US" altLang="ja-JP" sz="1400" i="1" dirty="0" smtClean="0">
                <a:latin typeface="+mj-ea"/>
                <a:ea typeface="+mj-ea"/>
              </a:rPr>
              <a:t>I</a:t>
            </a:r>
            <a:r>
              <a:rPr lang="ja-JP" altLang="ja-JP" sz="1400" dirty="0" smtClean="0">
                <a:latin typeface="+mj-ea"/>
                <a:ea typeface="+mj-ea"/>
              </a:rPr>
              <a:t>＝</a:t>
            </a:r>
            <a:r>
              <a:rPr lang="en-US" altLang="ja-JP" sz="1400" i="1" dirty="0" smtClean="0">
                <a:latin typeface="+mj-ea"/>
                <a:ea typeface="+mj-ea"/>
              </a:rPr>
              <a:t>Y</a:t>
            </a:r>
            <a:endParaRPr lang="ja-JP" altLang="ja-JP" sz="1400" dirty="0" smtClean="0">
              <a:latin typeface="+mj-ea"/>
              <a:ea typeface="+mj-ea"/>
            </a:endParaRPr>
          </a:p>
          <a:p>
            <a:r>
              <a:rPr lang="ja-JP" altLang="ja-JP" sz="1400" dirty="0" smtClean="0">
                <a:latin typeface="+mj-ea"/>
                <a:ea typeface="+mj-ea"/>
              </a:rPr>
              <a:t>絶対所得仮説では消費関数は</a:t>
            </a:r>
            <a:r>
              <a:rPr lang="en-US" altLang="ja-JP" sz="1400" dirty="0" smtClean="0">
                <a:latin typeface="+mj-ea"/>
                <a:ea typeface="+mj-ea"/>
              </a:rPr>
              <a:t> </a:t>
            </a:r>
            <a:r>
              <a:rPr lang="ja-JP" altLang="ja-JP" sz="1400" dirty="0" smtClean="0">
                <a:latin typeface="+mj-ea"/>
                <a:ea typeface="+mj-ea"/>
              </a:rPr>
              <a:t>　　</a:t>
            </a:r>
            <a:r>
              <a:rPr lang="en-US" altLang="ja-JP" sz="1400" i="1" dirty="0" smtClean="0">
                <a:latin typeface="+mj-ea"/>
                <a:ea typeface="+mj-ea"/>
              </a:rPr>
              <a:t>C</a:t>
            </a:r>
            <a:r>
              <a:rPr lang="ja-JP" altLang="ja-JP" sz="1400" dirty="0" smtClean="0">
                <a:latin typeface="+mj-ea"/>
                <a:ea typeface="+mj-ea"/>
              </a:rPr>
              <a:t>＝</a:t>
            </a:r>
            <a:r>
              <a:rPr lang="en-US" altLang="ja-JP" sz="1400" i="1" dirty="0" smtClean="0">
                <a:latin typeface="+mj-ea"/>
                <a:ea typeface="+mj-ea"/>
              </a:rPr>
              <a:t>C</a:t>
            </a:r>
            <a:r>
              <a:rPr lang="ja-JP" altLang="ja-JP" sz="1400" dirty="0" smtClean="0">
                <a:latin typeface="+mj-ea"/>
                <a:ea typeface="+mj-ea"/>
              </a:rPr>
              <a:t>（</a:t>
            </a:r>
            <a:r>
              <a:rPr lang="en-US" altLang="ja-JP" sz="1400" i="1" dirty="0" smtClean="0">
                <a:latin typeface="+mj-ea"/>
                <a:ea typeface="+mj-ea"/>
              </a:rPr>
              <a:t>Y</a:t>
            </a:r>
            <a:r>
              <a:rPr lang="ja-JP" altLang="ja-JP" sz="1400" dirty="0" smtClean="0">
                <a:latin typeface="+mj-ea"/>
                <a:ea typeface="+mj-ea"/>
              </a:rPr>
              <a:t>）＝</a:t>
            </a:r>
            <a:r>
              <a:rPr lang="en-US" altLang="ja-JP" sz="1400" i="1" dirty="0" smtClean="0">
                <a:latin typeface="+mj-ea"/>
                <a:ea typeface="+mj-ea"/>
              </a:rPr>
              <a:t>a</a:t>
            </a:r>
            <a:r>
              <a:rPr lang="ja-JP" altLang="ja-JP" sz="1400" dirty="0" smtClean="0">
                <a:latin typeface="+mj-ea"/>
                <a:ea typeface="+mj-ea"/>
              </a:rPr>
              <a:t>＋</a:t>
            </a:r>
            <a:r>
              <a:rPr lang="en-US" altLang="ja-JP" sz="1400" i="1" dirty="0" err="1" smtClean="0">
                <a:latin typeface="+mj-ea"/>
                <a:ea typeface="+mj-ea"/>
              </a:rPr>
              <a:t>cY</a:t>
            </a:r>
            <a:endParaRPr lang="ja-JP" altLang="ja-JP" sz="1400" dirty="0" smtClean="0">
              <a:latin typeface="+mj-ea"/>
              <a:ea typeface="+mj-ea"/>
            </a:endParaRPr>
          </a:p>
          <a:p>
            <a:r>
              <a:rPr lang="ja-JP" altLang="ja-JP" sz="1400" dirty="0" smtClean="0">
                <a:latin typeface="+mj-ea"/>
                <a:ea typeface="+mj-ea"/>
              </a:rPr>
              <a:t>限界消費性向</a:t>
            </a:r>
            <a:r>
              <a:rPr lang="en-US" altLang="ja-JP" sz="1400" i="1" dirty="0" smtClean="0">
                <a:latin typeface="+mj-ea"/>
                <a:ea typeface="+mj-ea"/>
              </a:rPr>
              <a:t>c</a:t>
            </a:r>
            <a:r>
              <a:rPr lang="ja-JP" altLang="ja-JP" sz="1400" dirty="0" smtClean="0">
                <a:latin typeface="+mj-ea"/>
                <a:ea typeface="+mj-ea"/>
              </a:rPr>
              <a:t>は、</a:t>
            </a:r>
            <a:r>
              <a:rPr lang="en-US" altLang="ja-JP" sz="1400" dirty="0" smtClean="0">
                <a:latin typeface="+mj-ea"/>
                <a:ea typeface="+mj-ea"/>
              </a:rPr>
              <a:t>0</a:t>
            </a:r>
            <a:r>
              <a:rPr lang="ja-JP" altLang="ja-JP" sz="1400" dirty="0" smtClean="0">
                <a:latin typeface="+mj-ea"/>
                <a:ea typeface="+mj-ea"/>
              </a:rPr>
              <a:t>＜</a:t>
            </a:r>
            <a:r>
              <a:rPr lang="en-US" altLang="ja-JP" sz="1400" i="1" dirty="0" smtClean="0">
                <a:latin typeface="+mj-ea"/>
                <a:ea typeface="+mj-ea"/>
              </a:rPr>
              <a:t>c</a:t>
            </a:r>
            <a:r>
              <a:rPr lang="ja-JP" altLang="ja-JP" sz="1400" dirty="0" smtClean="0">
                <a:latin typeface="+mj-ea"/>
                <a:ea typeface="+mj-ea"/>
              </a:rPr>
              <a:t>＜</a:t>
            </a:r>
            <a:r>
              <a:rPr lang="en-US" altLang="ja-JP" sz="1400" dirty="0" smtClean="0">
                <a:latin typeface="+mj-ea"/>
                <a:ea typeface="+mj-ea"/>
              </a:rPr>
              <a:t>1</a:t>
            </a:r>
            <a:r>
              <a:rPr lang="ja-JP" altLang="ja-JP" sz="1400" dirty="0" err="1" smtClean="0">
                <a:latin typeface="+mj-ea"/>
                <a:ea typeface="+mj-ea"/>
              </a:rPr>
              <a:t>、</a:t>
            </a:r>
            <a:r>
              <a:rPr lang="ja-JP" altLang="ja-JP" sz="1400" dirty="0" smtClean="0">
                <a:latin typeface="+mj-ea"/>
                <a:ea typeface="+mj-ea"/>
              </a:rPr>
              <a:t>消費関数の勾配は</a:t>
            </a:r>
            <a:r>
              <a:rPr lang="en-US" altLang="ja-JP" sz="1400" dirty="0" smtClean="0">
                <a:latin typeface="+mj-ea"/>
                <a:ea typeface="+mj-ea"/>
              </a:rPr>
              <a:t>1</a:t>
            </a:r>
            <a:r>
              <a:rPr lang="ja-JP" altLang="ja-JP" sz="1400" dirty="0" smtClean="0">
                <a:latin typeface="+mj-ea"/>
                <a:ea typeface="+mj-ea"/>
              </a:rPr>
              <a:t>より小。</a:t>
            </a:r>
          </a:p>
          <a:p>
            <a:r>
              <a:rPr lang="ja-JP" altLang="ja-JP" sz="1400" dirty="0" smtClean="0">
                <a:latin typeface="+mj-ea"/>
                <a:ea typeface="+mj-ea"/>
              </a:rPr>
              <a:t>投資</a:t>
            </a:r>
            <a:r>
              <a:rPr lang="en-US" altLang="ja-JP" sz="1400" i="1" dirty="0" smtClean="0">
                <a:latin typeface="+mj-ea"/>
                <a:ea typeface="+mj-ea"/>
              </a:rPr>
              <a:t>I</a:t>
            </a:r>
            <a:r>
              <a:rPr lang="ja-JP" altLang="ja-JP" sz="1400" dirty="0" smtClean="0">
                <a:latin typeface="+mj-ea"/>
                <a:ea typeface="+mj-ea"/>
              </a:rPr>
              <a:t>は国民所得</a:t>
            </a:r>
            <a:r>
              <a:rPr lang="en-US" altLang="ja-JP" sz="1400" i="1" dirty="0" smtClean="0">
                <a:latin typeface="+mj-ea"/>
                <a:ea typeface="+mj-ea"/>
              </a:rPr>
              <a:t>Y</a:t>
            </a:r>
            <a:r>
              <a:rPr lang="ja-JP" altLang="ja-JP" sz="1400" dirty="0" err="1" smtClean="0">
                <a:latin typeface="+mj-ea"/>
                <a:ea typeface="+mj-ea"/>
              </a:rPr>
              <a:t>に依</a:t>
            </a:r>
            <a:r>
              <a:rPr lang="ja-JP" altLang="ja-JP" sz="1400" dirty="0" smtClean="0">
                <a:latin typeface="+mj-ea"/>
                <a:ea typeface="+mj-ea"/>
              </a:rPr>
              <a:t>存しない</a:t>
            </a:r>
            <a:r>
              <a:rPr lang="ja-JP" altLang="ja-JP" sz="1400" b="1" dirty="0" smtClean="0">
                <a:latin typeface="+mj-ea"/>
                <a:ea typeface="+mj-ea"/>
              </a:rPr>
              <a:t>独立投資</a:t>
            </a:r>
            <a:r>
              <a:rPr lang="ja-JP" altLang="ja-JP" sz="1400" dirty="0" smtClean="0">
                <a:latin typeface="+mj-ea"/>
                <a:ea typeface="+mj-ea"/>
              </a:rPr>
              <a:t>（</a:t>
            </a:r>
            <a:r>
              <a:rPr lang="en-US" altLang="ja-JP" sz="1400" dirty="0" smtClean="0">
                <a:latin typeface="+mj-ea"/>
                <a:ea typeface="+mj-ea"/>
              </a:rPr>
              <a:t>independent</a:t>
            </a:r>
          </a:p>
          <a:p>
            <a:r>
              <a:rPr lang="en-US" altLang="ja-JP" sz="1400" dirty="0" smtClean="0">
                <a:latin typeface="+mj-ea"/>
                <a:ea typeface="+mj-ea"/>
              </a:rPr>
              <a:t> investment</a:t>
            </a:r>
            <a:r>
              <a:rPr lang="ja-JP" altLang="ja-JP" sz="1400" dirty="0" smtClean="0">
                <a:latin typeface="+mj-ea"/>
                <a:ea typeface="+mj-ea"/>
              </a:rPr>
              <a:t>）⇒水平の投資曲線</a:t>
            </a:r>
            <a:r>
              <a:rPr lang="en-US" altLang="ja-JP" sz="1400" i="1" dirty="0" smtClean="0">
                <a:latin typeface="+mj-ea"/>
                <a:ea typeface="+mj-ea"/>
              </a:rPr>
              <a:t>I</a:t>
            </a:r>
            <a:endParaRPr lang="ja-JP" altLang="ja-JP" sz="1400" dirty="0" smtClean="0">
              <a:latin typeface="+mj-ea"/>
              <a:ea typeface="+mj-ea"/>
            </a:endParaRPr>
          </a:p>
          <a:p>
            <a:r>
              <a:rPr lang="ja-JP" altLang="ja-JP" sz="1400" dirty="0" smtClean="0">
                <a:latin typeface="+mj-ea"/>
                <a:ea typeface="+mj-ea"/>
              </a:rPr>
              <a:t>消費と投資を合計した総需要＝消費曲線</a:t>
            </a:r>
            <a:r>
              <a:rPr lang="en-US" altLang="ja-JP" sz="1400" i="1" dirty="0" smtClean="0">
                <a:latin typeface="+mj-ea"/>
                <a:ea typeface="+mj-ea"/>
              </a:rPr>
              <a:t>C</a:t>
            </a:r>
            <a:r>
              <a:rPr lang="ja-JP" altLang="ja-JP" sz="1400" dirty="0" smtClean="0">
                <a:latin typeface="+mj-ea"/>
                <a:ea typeface="+mj-ea"/>
              </a:rPr>
              <a:t>を独立投資</a:t>
            </a:r>
            <a:r>
              <a:rPr lang="en-US" altLang="ja-JP" sz="1400" i="1" dirty="0" smtClean="0">
                <a:latin typeface="+mj-ea"/>
                <a:ea typeface="+mj-ea"/>
              </a:rPr>
              <a:t>I</a:t>
            </a:r>
            <a:r>
              <a:rPr lang="ja-JP" altLang="ja-JP" sz="1400" dirty="0" smtClean="0">
                <a:latin typeface="+mj-ea"/>
                <a:ea typeface="+mj-ea"/>
              </a:rPr>
              <a:t>の分だけ</a:t>
            </a:r>
            <a:endParaRPr lang="en-US" altLang="ja-JP" sz="1400" dirty="0" smtClean="0">
              <a:latin typeface="+mj-ea"/>
              <a:ea typeface="+mj-ea"/>
            </a:endParaRPr>
          </a:p>
          <a:p>
            <a:r>
              <a:rPr lang="ja-JP" altLang="ja-JP" sz="1400" dirty="0" smtClean="0">
                <a:latin typeface="+mj-ea"/>
                <a:ea typeface="+mj-ea"/>
              </a:rPr>
              <a:t>上方へシフトさせた総需要曲線</a:t>
            </a:r>
            <a:r>
              <a:rPr lang="en-US" altLang="ja-JP" sz="1400" i="1" dirty="0" smtClean="0">
                <a:latin typeface="+mj-ea"/>
                <a:ea typeface="+mj-ea"/>
              </a:rPr>
              <a:t>AD</a:t>
            </a:r>
            <a:endParaRPr lang="ja-JP" altLang="ja-JP" sz="1400" dirty="0" smtClean="0">
              <a:latin typeface="+mj-ea"/>
              <a:ea typeface="+mj-ea"/>
            </a:endParaRPr>
          </a:p>
          <a:p>
            <a:r>
              <a:rPr lang="ja-JP" altLang="ja-JP" sz="1400" b="1" dirty="0" smtClean="0">
                <a:latin typeface="+mj-ea"/>
                <a:ea typeface="+mj-ea"/>
              </a:rPr>
              <a:t>サミュエルソン</a:t>
            </a:r>
            <a:r>
              <a:rPr lang="ja-JP" altLang="ja-JP" sz="1400" dirty="0" smtClean="0">
                <a:latin typeface="+mj-ea"/>
                <a:ea typeface="+mj-ea"/>
              </a:rPr>
              <a:t>（</a:t>
            </a:r>
            <a:r>
              <a:rPr lang="en-US" altLang="ja-JP" sz="1400" dirty="0" smtClean="0">
                <a:latin typeface="+mj-ea"/>
                <a:ea typeface="+mj-ea"/>
              </a:rPr>
              <a:t>P. A. Samuelson</a:t>
            </a:r>
            <a:r>
              <a:rPr lang="ja-JP" altLang="ja-JP" sz="1400" dirty="0" smtClean="0">
                <a:latin typeface="+mj-ea"/>
                <a:ea typeface="+mj-ea"/>
              </a:rPr>
              <a:t>）が考案した</a:t>
            </a:r>
            <a:r>
              <a:rPr lang="en-US" altLang="ja-JP" sz="1400" b="1" dirty="0" smtClean="0">
                <a:latin typeface="+mj-ea"/>
                <a:ea typeface="+mj-ea"/>
              </a:rPr>
              <a:t>45</a:t>
            </a:r>
            <a:r>
              <a:rPr lang="ja-JP" altLang="ja-JP" sz="1400" b="1" dirty="0" smtClean="0">
                <a:latin typeface="+mj-ea"/>
                <a:ea typeface="+mj-ea"/>
              </a:rPr>
              <a:t>°線</a:t>
            </a:r>
            <a:r>
              <a:rPr lang="ja-JP" altLang="ja-JP" sz="1400" dirty="0" smtClean="0">
                <a:latin typeface="+mj-ea"/>
                <a:ea typeface="+mj-ea"/>
              </a:rPr>
              <a:t>（</a:t>
            </a:r>
            <a:r>
              <a:rPr lang="en-US" altLang="ja-JP" sz="1400" dirty="0" smtClean="0">
                <a:latin typeface="+mj-ea"/>
                <a:ea typeface="+mj-ea"/>
              </a:rPr>
              <a:t>45 </a:t>
            </a:r>
          </a:p>
          <a:p>
            <a:r>
              <a:rPr lang="en-US" altLang="ja-JP" sz="1400" dirty="0" smtClean="0">
                <a:latin typeface="+mj-ea"/>
                <a:ea typeface="+mj-ea"/>
              </a:rPr>
              <a:t>degree line</a:t>
            </a:r>
            <a:r>
              <a:rPr lang="ja-JP" altLang="ja-JP" sz="1400" dirty="0" smtClean="0">
                <a:latin typeface="+mj-ea"/>
                <a:ea typeface="+mj-ea"/>
              </a:rPr>
              <a:t>）上では常に総需要</a:t>
            </a:r>
            <a:r>
              <a:rPr lang="en-US" altLang="ja-JP" sz="1400" i="1" dirty="0" smtClean="0">
                <a:latin typeface="+mj-ea"/>
                <a:ea typeface="+mj-ea"/>
              </a:rPr>
              <a:t>AD</a:t>
            </a:r>
            <a:r>
              <a:rPr lang="ja-JP" altLang="ja-JP" sz="1400" dirty="0" smtClean="0">
                <a:latin typeface="+mj-ea"/>
                <a:ea typeface="+mj-ea"/>
              </a:rPr>
              <a:t>＝総供給</a:t>
            </a:r>
            <a:r>
              <a:rPr lang="en-US" altLang="ja-JP" sz="1400" i="1" dirty="0" smtClean="0">
                <a:latin typeface="+mj-ea"/>
                <a:ea typeface="+mj-ea"/>
              </a:rPr>
              <a:t>AS=Y</a:t>
            </a:r>
            <a:endParaRPr lang="ja-JP" altLang="ja-JP" sz="1400" dirty="0" smtClean="0">
              <a:latin typeface="+mj-ea"/>
              <a:ea typeface="+mj-ea"/>
            </a:endParaRPr>
          </a:p>
          <a:p>
            <a:r>
              <a:rPr lang="ja-JP" altLang="ja-JP" sz="1400" dirty="0" smtClean="0">
                <a:latin typeface="+mj-ea"/>
                <a:ea typeface="+mj-ea"/>
              </a:rPr>
              <a:t>よって総需要曲線</a:t>
            </a:r>
            <a:r>
              <a:rPr lang="en-US" altLang="ja-JP" sz="1400" i="1" dirty="0" smtClean="0">
                <a:latin typeface="+mj-ea"/>
                <a:ea typeface="+mj-ea"/>
              </a:rPr>
              <a:t>AD</a:t>
            </a:r>
            <a:r>
              <a:rPr lang="ja-JP" altLang="ja-JP" sz="1400" dirty="0" smtClean="0">
                <a:latin typeface="+mj-ea"/>
                <a:ea typeface="+mj-ea"/>
              </a:rPr>
              <a:t>と</a:t>
            </a:r>
            <a:r>
              <a:rPr lang="en-US" altLang="ja-JP" sz="1400" dirty="0" smtClean="0">
                <a:latin typeface="+mj-ea"/>
                <a:ea typeface="+mj-ea"/>
              </a:rPr>
              <a:t>45</a:t>
            </a:r>
            <a:r>
              <a:rPr lang="ja-JP" altLang="ja-JP" sz="1400" dirty="0" smtClean="0">
                <a:latin typeface="+mj-ea"/>
                <a:ea typeface="+mj-ea"/>
              </a:rPr>
              <a:t>°線との交点</a:t>
            </a:r>
            <a:r>
              <a:rPr lang="en-US" altLang="ja-JP" sz="1400" i="1" dirty="0" smtClean="0">
                <a:latin typeface="+mj-ea"/>
                <a:ea typeface="+mj-ea"/>
              </a:rPr>
              <a:t>E</a:t>
            </a:r>
            <a:r>
              <a:rPr lang="ja-JP" altLang="ja-JP" sz="1400" dirty="0" smtClean="0">
                <a:latin typeface="+mj-ea"/>
                <a:ea typeface="+mj-ea"/>
              </a:rPr>
              <a:t>で総需要</a:t>
            </a:r>
            <a:r>
              <a:rPr lang="en-US" altLang="ja-JP" sz="1400" i="1" dirty="0" smtClean="0">
                <a:latin typeface="+mj-ea"/>
                <a:ea typeface="+mj-ea"/>
              </a:rPr>
              <a:t>AD</a:t>
            </a:r>
            <a:r>
              <a:rPr lang="ja-JP" altLang="ja-JP" sz="1400" dirty="0" smtClean="0">
                <a:latin typeface="+mj-ea"/>
                <a:ea typeface="+mj-ea"/>
              </a:rPr>
              <a:t>＝総供給</a:t>
            </a:r>
            <a:r>
              <a:rPr lang="en-US" altLang="ja-JP" sz="1400" i="1" dirty="0" smtClean="0">
                <a:latin typeface="+mj-ea"/>
                <a:ea typeface="+mj-ea"/>
              </a:rPr>
              <a:t>Y</a:t>
            </a:r>
            <a:endParaRPr lang="ja-JP" altLang="ja-JP" sz="1400" dirty="0" smtClean="0">
              <a:latin typeface="+mj-ea"/>
              <a:ea typeface="+mj-ea"/>
            </a:endParaRPr>
          </a:p>
          <a:p>
            <a:r>
              <a:rPr lang="ja-JP" altLang="en-US" sz="1400" b="1" dirty="0" smtClean="0">
                <a:latin typeface="+mj-ea"/>
                <a:ea typeface="+mj-ea"/>
              </a:rPr>
              <a:t>⇒</a:t>
            </a:r>
            <a:r>
              <a:rPr lang="ja-JP" altLang="ja-JP" sz="1400" b="1" dirty="0" smtClean="0">
                <a:latin typeface="+mj-ea"/>
                <a:ea typeface="+mj-ea"/>
              </a:rPr>
              <a:t>均衡国民所得</a:t>
            </a:r>
            <a:r>
              <a:rPr lang="ja-JP" altLang="ja-JP" sz="1400" dirty="0" smtClean="0">
                <a:latin typeface="+mj-ea"/>
                <a:ea typeface="+mj-ea"/>
              </a:rPr>
              <a:t>（</a:t>
            </a:r>
            <a:r>
              <a:rPr lang="en-US" altLang="ja-JP" sz="1400" dirty="0" smtClean="0">
                <a:latin typeface="+mj-ea"/>
                <a:ea typeface="+mj-ea"/>
              </a:rPr>
              <a:t>equilibrium national income</a:t>
            </a:r>
            <a:r>
              <a:rPr lang="ja-JP" altLang="ja-JP" sz="1400" dirty="0" smtClean="0">
                <a:latin typeface="+mj-ea"/>
                <a:ea typeface="+mj-ea"/>
              </a:rPr>
              <a:t>）＝均衡総供給</a:t>
            </a:r>
            <a:r>
              <a:rPr lang="en-US" altLang="ja-JP" sz="1400" i="1" dirty="0" smtClean="0">
                <a:latin typeface="+mj-ea"/>
                <a:ea typeface="+mj-ea"/>
              </a:rPr>
              <a:t>Y</a:t>
            </a:r>
            <a:r>
              <a:rPr lang="en-US" altLang="ja-JP" sz="1400" dirty="0" smtClean="0">
                <a:latin typeface="+mj-ea"/>
                <a:ea typeface="+mj-ea"/>
              </a:rPr>
              <a:t>*   14</a:t>
            </a:r>
            <a:r>
              <a:rPr lang="ja-JP" altLang="ja-JP" sz="1400" dirty="0" smtClean="0">
                <a:latin typeface="+mj-ea"/>
                <a:ea typeface="+mj-ea"/>
              </a:rPr>
              <a:t>－</a:t>
            </a:r>
            <a:r>
              <a:rPr lang="en-US" altLang="ja-JP" sz="1400" dirty="0" smtClean="0">
                <a:latin typeface="+mj-ea"/>
                <a:ea typeface="+mj-ea"/>
              </a:rPr>
              <a:t>5</a:t>
            </a:r>
            <a:r>
              <a:rPr lang="ja-JP" altLang="ja-JP" sz="1400" dirty="0" smtClean="0">
                <a:latin typeface="+mj-ea"/>
                <a:ea typeface="+mj-ea"/>
              </a:rPr>
              <a:t>図　</a:t>
            </a:r>
            <a:r>
              <a:rPr lang="en-US" altLang="ja-JP" sz="1400" dirty="0" smtClean="0">
                <a:latin typeface="+mj-ea"/>
                <a:ea typeface="+mj-ea"/>
              </a:rPr>
              <a:t>45</a:t>
            </a:r>
            <a:r>
              <a:rPr lang="ja-JP" altLang="ja-JP" sz="1400" dirty="0" smtClean="0">
                <a:latin typeface="+mj-ea"/>
                <a:ea typeface="+mj-ea"/>
              </a:rPr>
              <a:t>°線による均衡所得</a:t>
            </a:r>
            <a:endParaRPr lang="en-US" altLang="ja-JP" sz="1400" dirty="0" smtClean="0">
              <a:latin typeface="+mj-ea"/>
              <a:ea typeface="+mj-ea"/>
            </a:endParaRPr>
          </a:p>
          <a:p>
            <a:pPr algn="just" eaLnBrk="1" hangingPunct="1">
              <a:buFontTx/>
              <a:buNone/>
            </a:pPr>
            <a:endParaRPr lang="ja-JP" altLang="en-US" sz="1500" dirty="0" smtClean="0">
              <a:ea typeface="ＭＳ 明朝" pitchFamily="17" charset="-128"/>
            </a:endParaRPr>
          </a:p>
          <a:p>
            <a:pPr algn="just" eaLnBrk="1" hangingPunct="1">
              <a:buFontTx/>
              <a:buNone/>
            </a:pPr>
            <a:r>
              <a:rPr lang="ja-JP" altLang="en-US" sz="1500" dirty="0" smtClean="0">
                <a:ea typeface="ＭＳ 明朝" pitchFamily="17" charset="-128"/>
              </a:rPr>
              <a:t>　</a:t>
            </a:r>
          </a:p>
        </p:txBody>
      </p:sp>
      <p:pic>
        <p:nvPicPr>
          <p:cNvPr id="7" name="図 6"/>
          <p:cNvPicPr/>
          <p:nvPr/>
        </p:nvPicPr>
        <p:blipFill>
          <a:blip r:embed="rId2" cstate="print"/>
          <a:srcRect/>
          <a:stretch>
            <a:fillRect/>
          </a:stretch>
        </p:blipFill>
        <p:spPr bwMode="auto">
          <a:xfrm>
            <a:off x="6228184" y="3789040"/>
            <a:ext cx="2915816" cy="2808312"/>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雪藤">
  <a:themeElements>
    <a:clrScheme name="雪藤">
      <a:dk1>
        <a:sysClr val="windowText" lastClr="000000"/>
      </a:dk1>
      <a:lt1>
        <a:sysClr val="window" lastClr="FFFFFF"/>
      </a:lt1>
      <a:dk2>
        <a:srgbClr val="000049"/>
      </a:dk2>
      <a:lt2>
        <a:srgbClr val="E3E8FF"/>
      </a:lt2>
      <a:accent1>
        <a:srgbClr val="947098"/>
      </a:accent1>
      <a:accent2>
        <a:srgbClr val="809E90"/>
      </a:accent2>
      <a:accent3>
        <a:srgbClr val="7574AC"/>
      </a:accent3>
      <a:accent4>
        <a:srgbClr val="A4715D"/>
      </a:accent4>
      <a:accent5>
        <a:srgbClr val="9E9E78"/>
      </a:accent5>
      <a:accent6>
        <a:srgbClr val="6079A4"/>
      </a:accent6>
      <a:hlink>
        <a:srgbClr val="0000FF"/>
      </a:hlink>
      <a:folHlink>
        <a:srgbClr val="800080"/>
      </a:folHlink>
    </a:clrScheme>
    <a:fontScheme name="雪藤">
      <a:majorFont>
        <a:latin typeface="Bookman Old Style"/>
        <a:ea typeface=""/>
        <a:cs typeface=""/>
        <a:font script="Jpan" typeface="HGP明朝E"/>
        <a:font script="Hang" typeface="돋움"/>
        <a:font script="Hans" typeface="黑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方正舒体"/>
        <a:font script="Hant" typeface="標楷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雪藤">
      <a:fillStyleLst>
        <a:solidFill>
          <a:schemeClr val="phClr">
            <a:tint val="100000"/>
          </a:schemeClr>
        </a:solidFill>
        <a:gradFill>
          <a:gsLst>
            <a:gs pos="0">
              <a:schemeClr val="phClr">
                <a:sat val="13000"/>
                <a:lum val="79000"/>
              </a:schemeClr>
            </a:gs>
            <a:gs pos="100000">
              <a:schemeClr val="phClr">
                <a:sat val="100000"/>
                <a:lum val="95000"/>
              </a:schemeClr>
            </a:gs>
          </a:gsLst>
          <a:lin ang="5400000" scaled="1"/>
        </a:gradFill>
        <a:blipFill>
          <a:blip xmlns:r="http://schemas.openxmlformats.org/officeDocument/2006/relationships" r:embed="rId1">
            <a:duotone>
              <a:srgbClr val="FFFFFF"/>
              <a:schemeClr val="phClr">
                <a:tint val="100000"/>
              </a:schemeClr>
            </a:duotone>
          </a:blip>
        </a:blipFill>
      </a:fillStyleLst>
      <a:lnStyleLst>
        <a:ln w="9525">
          <a:solidFill>
            <a:schemeClr val="phClr">
              <a:alpha val="100000"/>
            </a:schemeClr>
          </a:solidFill>
          <a:prstDash val="solid"/>
        </a:ln>
        <a:ln w="12700">
          <a:solidFill>
            <a:schemeClr val="phClr">
              <a:alpha val="100000"/>
            </a:schemeClr>
          </a:solidFill>
          <a:prstDash val="solid"/>
        </a:ln>
        <a:ln w="38100">
          <a:solidFill>
            <a:schemeClr val="phClr">
              <a:alpha val="100000"/>
            </a:schemeClr>
          </a:solidFill>
          <a:prstDash val="solid"/>
        </a:ln>
      </a:lnStyleLst>
      <a:effectStyleLst>
        <a:effectStyle>
          <a:effectLst/>
        </a:effectStyle>
        <a:effectStyle>
          <a:effectLst>
            <a:glow rad="101600">
              <a:schemeClr val="phClr">
                <a:alpha val="10000"/>
              </a:schemeClr>
            </a:glow>
            <a:outerShdw blurRad="50800" dist="50800" dir="5400000" algn="tl">
              <a:srgbClr val="7D7D7D">
                <a:alpha val="65000"/>
              </a:srgbClr>
            </a:outerShdw>
          </a:effectLst>
          <a:scene3d>
            <a:camera prst="perspectiveFront"/>
            <a:lightRig rig="threePt" dir="t">
              <a:rot lat="0" lon="0" rev="18900000"/>
            </a:lightRig>
          </a:scene3d>
          <a:sp3d/>
        </a:effectStyle>
        <a:effectStyle>
          <a:effectLst>
            <a:glow rad="101600">
              <a:schemeClr val="phClr">
                <a:alpha val="15000"/>
              </a:schemeClr>
            </a:glow>
            <a:outerShdw blurRad="50800" dist="50800" dir="5400000" algn="tl">
              <a:srgbClr val="7D7D7D">
                <a:alpha val="65000"/>
              </a:srgbClr>
            </a:outerShdw>
          </a:effectLst>
          <a:scene3d>
            <a:camera prst="perspectiveFront" fov="0"/>
            <a:lightRig rig="glow" dir="t">
              <a:rot lat="0" lon="0" rev="2700000"/>
            </a:lightRig>
          </a:scene3d>
          <a:sp3d>
            <a:bevelT w="342900" h="38100" prst="softRound"/>
            <a:bevelB w="342900" h="38100" prst="softRound"/>
            <a:contourClr>
              <a:srgbClr val="000000"/>
            </a:contourClr>
          </a:sp3d>
        </a:effectStyle>
      </a:effectStyleLst>
      <a:bgFillStyleLst>
        <a:solidFill>
          <a:schemeClr val="phClr">
            <a:tint val="100000"/>
          </a:schemeClr>
        </a:solidFill>
        <a:gradFill>
          <a:gsLst>
            <a:gs pos="0">
              <a:schemeClr val="phClr">
                <a:sat val="0"/>
                <a:lum val="100000"/>
              </a:schemeClr>
            </a:gs>
            <a:gs pos="100000">
              <a:schemeClr val="phClr">
                <a:sat val="100000"/>
                <a:lum val="90000"/>
              </a:schemeClr>
            </a:gs>
          </a:gsLst>
          <a:lin ang="16200000" scaled="1"/>
        </a:gradFill>
        <a:blipFill rotWithShape="0">
          <a:blip xmlns:r="http://schemas.openxmlformats.org/officeDocument/2006/relationships" r:embed="rId2">
            <a:duotone>
              <a:schemeClr val="phClr">
                <a:shade val="28000"/>
                <a:satMod val="250000"/>
              </a:schemeClr>
              <a:schemeClr val="phClr">
                <a:tint val="92350"/>
                <a:satMod val="150000"/>
              </a:schemeClr>
            </a:duotone>
          </a:blip>
          <a:srcRect/>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Wistaria</Template>
  <TotalTime>2393</TotalTime>
  <Words>2058</Words>
  <Application>Microsoft Office PowerPoint</Application>
  <PresentationFormat>画面に合わせる (4:3)</PresentationFormat>
  <Paragraphs>369</Paragraphs>
  <Slides>23</Slides>
  <Notes>0</Notes>
  <HiddenSlides>0</HiddenSlides>
  <MMClips>0</MMClips>
  <ScaleCrop>false</ScaleCrop>
  <HeadingPairs>
    <vt:vector size="4" baseType="variant">
      <vt:variant>
        <vt:lpstr>テーマ</vt:lpstr>
      </vt:variant>
      <vt:variant>
        <vt:i4>1</vt:i4>
      </vt:variant>
      <vt:variant>
        <vt:lpstr>スライド タイトル</vt:lpstr>
      </vt:variant>
      <vt:variant>
        <vt:i4>23</vt:i4>
      </vt:variant>
    </vt:vector>
  </HeadingPairs>
  <TitlesOfParts>
    <vt:vector size="24" baseType="lpstr">
      <vt:lpstr>雪藤</vt:lpstr>
      <vt:lpstr> Macroeconomics マクロ経済学</vt:lpstr>
      <vt:lpstr>　</vt:lpstr>
      <vt:lpstr>１．Equilibrium Income in Flexible Price Economy 伸縮価格経済における均衡所得 </vt:lpstr>
      <vt:lpstr>１B．Equilibrium Income in Flexible Price Economy 伸縮価格経済における均衡所得 </vt:lpstr>
      <vt:lpstr>２．Equilibrium Income in  Fixed Price Economy 固定価格経済における均衡所得 </vt:lpstr>
      <vt:lpstr>２B．Equilibrium Income in  Fixed Price Economy 固定価格経済における均衡所得 </vt:lpstr>
      <vt:lpstr>３．Flexible Price Economy vs. Fixed Price Economy 伸縮価格経済か固定価格経済か </vt:lpstr>
      <vt:lpstr>３B．Flexible Price Economy vs. Fixed Price Economy 伸縮価格経済か固定価格経済か </vt:lpstr>
      <vt:lpstr>４. Determination of Equilibrium Income by 45 degree Line 45度線による均衡所得の決定 </vt:lpstr>
      <vt:lpstr>４B． Determination of Equilibrium Income by 45 degree Line  45度線による均衡所得の決定 </vt:lpstr>
      <vt:lpstr> ５．Balance of Savings and Investment and Equilibrium Income 貯蓄・投資の均衡と均衡所得 </vt:lpstr>
      <vt:lpstr>６．Inflation Gap and Deflation Gap   インフレ・ギャップとデフレ・ギャップ </vt:lpstr>
      <vt:lpstr>６B．Inflation Gap and Deflation Gap    インフレ・ギャップとデフレ・ギャップ </vt:lpstr>
      <vt:lpstr>７．Multiplier Effect乗数効果</vt:lpstr>
      <vt:lpstr>７B．Multiplier Effect  乗数効果</vt:lpstr>
      <vt:lpstr>７C．Multiplier Effect    乗数効果</vt:lpstr>
      <vt:lpstr>８．Paradox of Savings   貯蓄のパラドックス</vt:lpstr>
      <vt:lpstr>９．Induced Investment and　Complex　Multiplier 誘発投資と複合乗数</vt:lpstr>
      <vt:lpstr> 10．Fiscal Multiplier of Lump-sum Tax and Balanced Budget Multiplier 一括税の財政乗数と均衡予算乗数 </vt:lpstr>
      <vt:lpstr> 10B．Fiscal Multiplier of Lump-sum Tax and Balanced Budget Multiplier 一括税の財政乗数と均衡予算乗数 </vt:lpstr>
      <vt:lpstr> 11．Fiscal Multiplier of Proportional Tax and Built-in Stabilizer 比例税の財政乗数とビルトイン・スタビライザー</vt:lpstr>
      <vt:lpstr> 11B．Fiscal Multiplier of Proportional Tax and Built-in Stabilizer 比例税の財政乗数とビルトイン・スタビライザー</vt:lpstr>
      <vt:lpstr> 12．Trade Multiplier     貿易乗数 </vt:lpstr>
    </vt:vector>
  </TitlesOfParts>
  <Company>学校法人　法政大学</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法政大学通信教育部 メディアスクーリング  「現代経済学」</dc:title>
  <dc:creator>総合情報センタ</dc:creator>
  <cp:lastModifiedBy>YAMATAI</cp:lastModifiedBy>
  <cp:revision>207</cp:revision>
  <dcterms:created xsi:type="dcterms:W3CDTF">2008-03-18T06:49:50Z</dcterms:created>
  <dcterms:modified xsi:type="dcterms:W3CDTF">2018-04-07T13:24:50Z</dcterms:modified>
</cp:coreProperties>
</file>